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1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73152" cy="5143500"/>
          </a:xfrm>
          <a:prstGeom prst="rect">
            <a:avLst/>
          </a:prstGeom>
          <a:solidFill>
            <a:srgbClr val="F59E0B"/>
          </a:solidFill>
          <a:ln/>
        </p:spPr>
      </p:sp>
      <p:sp>
        <p:nvSpPr>
          <p:cNvPr id="3" name="Shape 1"/>
          <p:cNvSpPr/>
          <p:nvPr/>
        </p:nvSpPr>
        <p:spPr>
          <a:xfrm>
            <a:off x="3931920" y="1097280"/>
            <a:ext cx="731520" cy="731520"/>
          </a:xfrm>
          <a:prstGeom prst="ellipse">
            <a:avLst/>
          </a:prstGeom>
          <a:solidFill>
            <a:srgbClr val="F59E0B"/>
          </a:solidFill>
          <a:ln/>
        </p:spPr>
      </p:sp>
      <p:sp>
        <p:nvSpPr>
          <p:cNvPr id="4" name="Text 2"/>
          <p:cNvSpPr/>
          <p:nvPr/>
        </p:nvSpPr>
        <p:spPr>
          <a:xfrm>
            <a:off x="3931920" y="1097280"/>
            <a:ext cx="73152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800" b="1" dirty="0">
                <a:solidFill>
                  <a:srgbClr val="1A1A2E"/>
                </a:solidFill>
              </a:rPr>
              <a:t>CW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457200" y="2011680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5200" b="1" dirty="0">
                <a:solidFill>
                  <a:srgbClr val="FFFFFF"/>
                </a:solidFill>
              </a:rPr>
              <a:t>PORTFOLIO</a:t>
            </a:r>
            <a:endParaRPr lang="en-US" sz="5200" dirty="0"/>
          </a:p>
        </p:txBody>
      </p:sp>
      <p:sp>
        <p:nvSpPr>
          <p:cNvPr id="6" name="Text 4"/>
          <p:cNvSpPr/>
          <p:nvPr/>
        </p:nvSpPr>
        <p:spPr>
          <a:xfrm>
            <a:off x="457200" y="27432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600" b="1" dirty="0">
                <a:solidFill>
                  <a:srgbClr val="F59E0B"/>
                </a:solidFill>
              </a:rPr>
              <a:t>Won Chulhee</a:t>
            </a:r>
            <a:endParaRPr lang="en-US" sz="2600" dirty="0"/>
          </a:p>
        </p:txBody>
      </p:sp>
      <p:sp>
        <p:nvSpPr>
          <p:cNvPr id="7" name="Text 5"/>
          <p:cNvSpPr/>
          <p:nvPr/>
        </p:nvSpPr>
        <p:spPr>
          <a:xfrm>
            <a:off x="457200" y="3108960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dirty="0">
                <a:solidFill>
                  <a:srgbClr val="9CA3AF"/>
                </a:solidFill>
              </a:rPr>
              <a:t>Full-stack Developer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457200" y="384048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9CA3AF"/>
                </a:solidFill>
              </a:rPr>
              <a:t>FLUTTER | ANDROID | PWA | CLAUDE CODE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7315200" y="4663440"/>
            <a:ext cx="1371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000" dirty="0">
                <a:solidFill>
                  <a:srgbClr val="9CA3AF"/>
                </a:solidFill>
              </a:rPr>
              <a:t>2026.01</a:t>
            </a:r>
            <a:endParaRPr lang="en-US" sz="1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1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73152" cy="5143500"/>
          </a:xfrm>
          <a:prstGeom prst="rect">
            <a:avLst/>
          </a:prstGeom>
          <a:solidFill>
            <a:srgbClr val="F59E0B"/>
          </a:solidFill>
          <a:ln/>
        </p:spPr>
      </p:sp>
      <p:sp>
        <p:nvSpPr>
          <p:cNvPr id="3" name="Text 1"/>
          <p:cNvSpPr/>
          <p:nvPr/>
        </p:nvSpPr>
        <p:spPr>
          <a:xfrm>
            <a:off x="365760" y="274320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F59E0B"/>
                </a:solidFill>
              </a:rPr>
              <a:t>01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365760" y="457200"/>
            <a:ext cx="3657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FFFFFF"/>
                </a:solidFill>
              </a:rPr>
              <a:t>ABOUT ME</a:t>
            </a:r>
            <a:endParaRPr lang="en-US" sz="3200" dirty="0"/>
          </a:p>
        </p:txBody>
      </p:sp>
      <p:sp>
        <p:nvSpPr>
          <p:cNvPr id="5" name="Shape 3"/>
          <p:cNvSpPr/>
          <p:nvPr/>
        </p:nvSpPr>
        <p:spPr>
          <a:xfrm>
            <a:off x="365760" y="1097280"/>
            <a:ext cx="4572000" cy="3200400"/>
          </a:xfrm>
          <a:prstGeom prst="roundRect">
            <a:avLst>
              <a:gd name="adj" fmla="val 2857"/>
            </a:avLst>
          </a:prstGeom>
          <a:solidFill>
            <a:srgbClr val="2D2D44"/>
          </a:solidFill>
          <a:ln/>
        </p:spPr>
      </p:sp>
      <p:sp>
        <p:nvSpPr>
          <p:cNvPr id="6" name="Shape 4"/>
          <p:cNvSpPr/>
          <p:nvPr/>
        </p:nvSpPr>
        <p:spPr>
          <a:xfrm>
            <a:off x="548640" y="1280160"/>
            <a:ext cx="502920" cy="502920"/>
          </a:xfrm>
          <a:prstGeom prst="ellipse">
            <a:avLst/>
          </a:prstGeom>
          <a:solidFill>
            <a:srgbClr val="F59E0B"/>
          </a:solidFill>
          <a:ln/>
        </p:spPr>
      </p:sp>
      <p:sp>
        <p:nvSpPr>
          <p:cNvPr id="7" name="Text 5"/>
          <p:cNvSpPr/>
          <p:nvPr/>
        </p:nvSpPr>
        <p:spPr>
          <a:xfrm>
            <a:off x="548640" y="1280160"/>
            <a:ext cx="50292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800" b="1" dirty="0">
                <a:solidFill>
                  <a:srgbClr val="1A1A2E"/>
                </a:solidFill>
              </a:rPr>
              <a:t>CW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1188720" y="1280160"/>
            <a:ext cx="27432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FFFFFF"/>
                </a:solidFill>
              </a:rPr>
              <a:t>Won Chulhee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1188720" y="1554480"/>
            <a:ext cx="2743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F59E0B"/>
                </a:solidFill>
              </a:rPr>
              <a:t>Full-stack Developer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548640" y="2011680"/>
            <a:ext cx="4206240" cy="7315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1200" dirty="0">
                <a:solidFill>
                  <a:srgbClr val="FFFFFF"/>
                </a:solidFill>
              </a:rPr>
              <a:t>Claude Code와 MCP를 기반으로 기획, 디자인, 프론트, 백엔드 개발까지 풀스택으로 폭넓게 개발하고 있습니다.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548640" y="2651760"/>
            <a:ext cx="4206240" cy="6400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1100" dirty="0">
                <a:solidFill>
                  <a:srgbClr val="9CA3AF"/>
                </a:solidFill>
              </a:rPr>
              <a:t>Flash(AS3), Android Native(Java/Kotlin), Flutter(Dart)를 기반으로 다양한 플랫폼에서 개발 경험을 쌓았습니다.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548640" y="3657600"/>
            <a:ext cx="4206240" cy="457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1000" dirty="0">
                <a:solidFill>
                  <a:srgbClr val="9CA3AF"/>
                </a:solidFill>
              </a:rPr>
              <a:t>buelmanager@gmail.com</a:t>
            </a:r>
            <a:endParaRPr lang="en-US" sz="1000" dirty="0"/>
          </a:p>
          <a:p>
            <a:pPr indent="0" marL="0">
              <a:buNone/>
            </a:pPr>
            <a:r>
              <a:rPr lang="en-US" sz="1000" dirty="0">
                <a:solidFill>
                  <a:srgbClr val="9CA3AF"/>
                </a:solidFill>
              </a:rPr>
              <a:t>Seoul, South Korea</a:t>
            </a:r>
            <a:endParaRPr lang="en-US" sz="1000" dirty="0"/>
          </a:p>
        </p:txBody>
      </p:sp>
      <p:sp>
        <p:nvSpPr>
          <p:cNvPr id="13" name="Text 11"/>
          <p:cNvSpPr/>
          <p:nvPr/>
        </p:nvSpPr>
        <p:spPr>
          <a:xfrm>
            <a:off x="5120640" y="1097280"/>
            <a:ext cx="3657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F59E0B"/>
                </a:solidFill>
              </a:rPr>
              <a:t>CORE SKILLS</a:t>
            </a:r>
            <a:endParaRPr lang="en-US" sz="1200" dirty="0"/>
          </a:p>
        </p:txBody>
      </p:sp>
      <p:sp>
        <p:nvSpPr>
          <p:cNvPr id="14" name="Shape 12"/>
          <p:cNvSpPr/>
          <p:nvPr/>
        </p:nvSpPr>
        <p:spPr>
          <a:xfrm>
            <a:off x="5120640" y="1463040"/>
            <a:ext cx="1828800" cy="822960"/>
          </a:xfrm>
          <a:prstGeom prst="roundRect">
            <a:avLst>
              <a:gd name="adj" fmla="val 8889"/>
            </a:avLst>
          </a:prstGeom>
          <a:solidFill>
            <a:srgbClr val="2D2D44"/>
          </a:solidFill>
          <a:ln/>
        </p:spPr>
      </p:sp>
      <p:sp>
        <p:nvSpPr>
          <p:cNvPr id="15" name="Text 13"/>
          <p:cNvSpPr/>
          <p:nvPr/>
        </p:nvSpPr>
        <p:spPr>
          <a:xfrm>
            <a:off x="5212080" y="1600200"/>
            <a:ext cx="16459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b="1" dirty="0">
                <a:solidFill>
                  <a:srgbClr val="FFFFFF"/>
                </a:solidFill>
              </a:rPr>
              <a:t>Flutter/Dart</a:t>
            </a:r>
            <a:endParaRPr lang="en-US" sz="1100" dirty="0"/>
          </a:p>
        </p:txBody>
      </p:sp>
      <p:sp>
        <p:nvSpPr>
          <p:cNvPr id="16" name="Text 14"/>
          <p:cNvSpPr/>
          <p:nvPr/>
        </p:nvSpPr>
        <p:spPr>
          <a:xfrm>
            <a:off x="5212080" y="1920240"/>
            <a:ext cx="16459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9CA3AF"/>
                </a:solidFill>
              </a:rPr>
              <a:t>Cross-platform</a:t>
            </a:r>
            <a:endParaRPr lang="en-US" sz="900" dirty="0"/>
          </a:p>
        </p:txBody>
      </p:sp>
      <p:sp>
        <p:nvSpPr>
          <p:cNvPr id="17" name="Shape 15"/>
          <p:cNvSpPr/>
          <p:nvPr/>
        </p:nvSpPr>
        <p:spPr>
          <a:xfrm>
            <a:off x="7040880" y="1463040"/>
            <a:ext cx="1828800" cy="822960"/>
          </a:xfrm>
          <a:prstGeom prst="roundRect">
            <a:avLst>
              <a:gd name="adj" fmla="val 8889"/>
            </a:avLst>
          </a:prstGeom>
          <a:solidFill>
            <a:srgbClr val="2D2D44"/>
          </a:solidFill>
          <a:ln/>
        </p:spPr>
      </p:sp>
      <p:sp>
        <p:nvSpPr>
          <p:cNvPr id="18" name="Text 16"/>
          <p:cNvSpPr/>
          <p:nvPr/>
        </p:nvSpPr>
        <p:spPr>
          <a:xfrm>
            <a:off x="7132320" y="1600200"/>
            <a:ext cx="16459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b="1" dirty="0">
                <a:solidFill>
                  <a:srgbClr val="FFFFFF"/>
                </a:solidFill>
              </a:rPr>
              <a:t>Android Native</a:t>
            </a:r>
            <a:endParaRPr lang="en-US" sz="1100" dirty="0"/>
          </a:p>
        </p:txBody>
      </p:sp>
      <p:sp>
        <p:nvSpPr>
          <p:cNvPr id="19" name="Text 17"/>
          <p:cNvSpPr/>
          <p:nvPr/>
        </p:nvSpPr>
        <p:spPr>
          <a:xfrm>
            <a:off x="7132320" y="1920240"/>
            <a:ext cx="16459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9CA3AF"/>
                </a:solidFill>
              </a:rPr>
              <a:t>Java/Kotlin</a:t>
            </a:r>
            <a:endParaRPr lang="en-US" sz="900" dirty="0"/>
          </a:p>
        </p:txBody>
      </p:sp>
      <p:sp>
        <p:nvSpPr>
          <p:cNvPr id="20" name="Shape 18"/>
          <p:cNvSpPr/>
          <p:nvPr/>
        </p:nvSpPr>
        <p:spPr>
          <a:xfrm>
            <a:off x="5120640" y="2468880"/>
            <a:ext cx="1828800" cy="822960"/>
          </a:xfrm>
          <a:prstGeom prst="roundRect">
            <a:avLst>
              <a:gd name="adj" fmla="val 8889"/>
            </a:avLst>
          </a:prstGeom>
          <a:solidFill>
            <a:srgbClr val="2D2D44"/>
          </a:solidFill>
          <a:ln/>
        </p:spPr>
      </p:sp>
      <p:sp>
        <p:nvSpPr>
          <p:cNvPr id="21" name="Text 19"/>
          <p:cNvSpPr/>
          <p:nvPr/>
        </p:nvSpPr>
        <p:spPr>
          <a:xfrm>
            <a:off x="5212080" y="2606040"/>
            <a:ext cx="16459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b="1" dirty="0">
                <a:solidFill>
                  <a:srgbClr val="FFFFFF"/>
                </a:solidFill>
              </a:rPr>
              <a:t>Claude Code</a:t>
            </a:r>
            <a:endParaRPr lang="en-US" sz="1100" dirty="0"/>
          </a:p>
        </p:txBody>
      </p:sp>
      <p:sp>
        <p:nvSpPr>
          <p:cNvPr id="22" name="Text 20"/>
          <p:cNvSpPr/>
          <p:nvPr/>
        </p:nvSpPr>
        <p:spPr>
          <a:xfrm>
            <a:off x="5212080" y="2926080"/>
            <a:ext cx="16459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9CA3AF"/>
                </a:solidFill>
              </a:rPr>
              <a:t>AI Development</a:t>
            </a:r>
            <a:endParaRPr lang="en-US" sz="900" dirty="0"/>
          </a:p>
        </p:txBody>
      </p:sp>
      <p:sp>
        <p:nvSpPr>
          <p:cNvPr id="23" name="Shape 21"/>
          <p:cNvSpPr/>
          <p:nvPr/>
        </p:nvSpPr>
        <p:spPr>
          <a:xfrm>
            <a:off x="7040880" y="2468880"/>
            <a:ext cx="1828800" cy="822960"/>
          </a:xfrm>
          <a:prstGeom prst="roundRect">
            <a:avLst>
              <a:gd name="adj" fmla="val 8889"/>
            </a:avLst>
          </a:prstGeom>
          <a:solidFill>
            <a:srgbClr val="2D2D44"/>
          </a:solidFill>
          <a:ln/>
        </p:spPr>
      </p:sp>
      <p:sp>
        <p:nvSpPr>
          <p:cNvPr id="24" name="Text 22"/>
          <p:cNvSpPr/>
          <p:nvPr/>
        </p:nvSpPr>
        <p:spPr>
          <a:xfrm>
            <a:off x="7132320" y="2606040"/>
            <a:ext cx="16459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b="1" dirty="0">
                <a:solidFill>
                  <a:srgbClr val="FFFFFF"/>
                </a:solidFill>
              </a:rPr>
              <a:t>PWA</a:t>
            </a:r>
            <a:endParaRPr lang="en-US" sz="1100" dirty="0"/>
          </a:p>
        </p:txBody>
      </p:sp>
      <p:sp>
        <p:nvSpPr>
          <p:cNvPr id="25" name="Text 23"/>
          <p:cNvSpPr/>
          <p:nvPr/>
        </p:nvSpPr>
        <p:spPr>
          <a:xfrm>
            <a:off x="7132320" y="2926080"/>
            <a:ext cx="16459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9CA3AF"/>
                </a:solidFill>
              </a:rPr>
              <a:t>Web/App</a:t>
            </a:r>
            <a:endParaRPr lang="en-US" sz="900" dirty="0"/>
          </a:p>
        </p:txBody>
      </p:sp>
      <p:sp>
        <p:nvSpPr>
          <p:cNvPr id="26" name="Shape 24"/>
          <p:cNvSpPr/>
          <p:nvPr/>
        </p:nvSpPr>
        <p:spPr>
          <a:xfrm>
            <a:off x="5120640" y="3474720"/>
            <a:ext cx="1828800" cy="822960"/>
          </a:xfrm>
          <a:prstGeom prst="roundRect">
            <a:avLst>
              <a:gd name="adj" fmla="val 8889"/>
            </a:avLst>
          </a:prstGeom>
          <a:solidFill>
            <a:srgbClr val="2D2D44"/>
          </a:solidFill>
          <a:ln/>
        </p:spPr>
      </p:sp>
      <p:sp>
        <p:nvSpPr>
          <p:cNvPr id="27" name="Text 25"/>
          <p:cNvSpPr/>
          <p:nvPr/>
        </p:nvSpPr>
        <p:spPr>
          <a:xfrm>
            <a:off x="5212080" y="3611880"/>
            <a:ext cx="16459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b="1" dirty="0">
                <a:solidFill>
                  <a:srgbClr val="FFFFFF"/>
                </a:solidFill>
              </a:rPr>
              <a:t>Kiosk</a:t>
            </a:r>
            <a:endParaRPr lang="en-US" sz="1100" dirty="0"/>
          </a:p>
        </p:txBody>
      </p:sp>
      <p:sp>
        <p:nvSpPr>
          <p:cNvPr id="28" name="Text 26"/>
          <p:cNvSpPr/>
          <p:nvPr/>
        </p:nvSpPr>
        <p:spPr>
          <a:xfrm>
            <a:off x="5212080" y="3931920"/>
            <a:ext cx="16459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9CA3AF"/>
                </a:solidFill>
              </a:rPr>
              <a:t>Interactive</a:t>
            </a:r>
            <a:endParaRPr lang="en-US" sz="900" dirty="0"/>
          </a:p>
        </p:txBody>
      </p:sp>
      <p:sp>
        <p:nvSpPr>
          <p:cNvPr id="29" name="Shape 27"/>
          <p:cNvSpPr/>
          <p:nvPr/>
        </p:nvSpPr>
        <p:spPr>
          <a:xfrm>
            <a:off x="7040880" y="3474720"/>
            <a:ext cx="1828800" cy="822960"/>
          </a:xfrm>
          <a:prstGeom prst="roundRect">
            <a:avLst>
              <a:gd name="adj" fmla="val 8889"/>
            </a:avLst>
          </a:prstGeom>
          <a:solidFill>
            <a:srgbClr val="2D2D44"/>
          </a:solidFill>
          <a:ln/>
        </p:spPr>
      </p:sp>
      <p:sp>
        <p:nvSpPr>
          <p:cNvPr id="30" name="Text 28"/>
          <p:cNvSpPr/>
          <p:nvPr/>
        </p:nvSpPr>
        <p:spPr>
          <a:xfrm>
            <a:off x="7132320" y="3611880"/>
            <a:ext cx="16459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b="1" dirty="0">
                <a:solidFill>
                  <a:srgbClr val="FFFFFF"/>
                </a:solidFill>
              </a:rPr>
              <a:t>Firebase</a:t>
            </a:r>
            <a:endParaRPr lang="en-US" sz="1100" dirty="0"/>
          </a:p>
        </p:txBody>
      </p:sp>
      <p:sp>
        <p:nvSpPr>
          <p:cNvPr id="31" name="Text 29"/>
          <p:cNvSpPr/>
          <p:nvPr/>
        </p:nvSpPr>
        <p:spPr>
          <a:xfrm>
            <a:off x="7132320" y="3931920"/>
            <a:ext cx="16459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9CA3AF"/>
                </a:solidFill>
              </a:rPr>
              <a:t>Backend</a:t>
            </a:r>
            <a:endParaRPr lang="en-US" sz="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1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73152" cy="5143500"/>
          </a:xfrm>
          <a:prstGeom prst="rect">
            <a:avLst/>
          </a:prstGeom>
          <a:solidFill>
            <a:srgbClr val="F59E0B"/>
          </a:solidFill>
          <a:ln/>
        </p:spPr>
      </p:sp>
      <p:sp>
        <p:nvSpPr>
          <p:cNvPr id="3" name="Text 1"/>
          <p:cNvSpPr/>
          <p:nvPr/>
        </p:nvSpPr>
        <p:spPr>
          <a:xfrm>
            <a:off x="365760" y="274320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F59E0B"/>
                </a:solidFill>
              </a:rPr>
              <a:t>02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365760" y="457200"/>
            <a:ext cx="3657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FFFFFF"/>
                </a:solidFill>
              </a:rPr>
              <a:t>EXPERIENCE</a:t>
            </a:r>
            <a:endParaRPr lang="en-US" sz="3200" dirty="0"/>
          </a:p>
        </p:txBody>
      </p:sp>
      <p:sp>
        <p:nvSpPr>
          <p:cNvPr id="5" name="Shape 3"/>
          <p:cNvSpPr/>
          <p:nvPr/>
        </p:nvSpPr>
        <p:spPr>
          <a:xfrm>
            <a:off x="365760" y="1051560"/>
            <a:ext cx="8412480" cy="822960"/>
          </a:xfrm>
          <a:prstGeom prst="roundRect">
            <a:avLst>
              <a:gd name="adj" fmla="val 8889"/>
            </a:avLst>
          </a:prstGeom>
          <a:solidFill>
            <a:srgbClr val="2D2D44"/>
          </a:solidFill>
          <a:ln/>
        </p:spPr>
      </p:sp>
      <p:sp>
        <p:nvSpPr>
          <p:cNvPr id="6" name="Text 4"/>
          <p:cNvSpPr/>
          <p:nvPr/>
        </p:nvSpPr>
        <p:spPr>
          <a:xfrm>
            <a:off x="502920" y="1188720"/>
            <a:ext cx="11887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b="1" dirty="0">
                <a:solidFill>
                  <a:srgbClr val="F59E0B"/>
                </a:solidFill>
              </a:rPr>
              <a:t>2025.8 - Now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1828800" y="1143000"/>
            <a:ext cx="5486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b="1" dirty="0">
                <a:solidFill>
                  <a:srgbClr val="FFFFFF"/>
                </a:solidFill>
              </a:rPr>
              <a:t>Freelancer - Full-stack Developer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1828800" y="1417320"/>
            <a:ext cx="6400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9CA3AF"/>
                </a:solidFill>
              </a:rPr>
              <a:t>Claude Code &amp; MCP &amp; Firebase Full-stack / Android/iOS Mobile, PWA / Kiosk</a:t>
            </a:r>
            <a:endParaRPr lang="en-US" sz="1000" dirty="0"/>
          </a:p>
        </p:txBody>
      </p:sp>
      <p:sp>
        <p:nvSpPr>
          <p:cNvPr id="9" name="Shape 7"/>
          <p:cNvSpPr/>
          <p:nvPr/>
        </p:nvSpPr>
        <p:spPr>
          <a:xfrm>
            <a:off x="1828800" y="1645920"/>
            <a:ext cx="777240" cy="182880"/>
          </a:xfrm>
          <a:prstGeom prst="roundRect">
            <a:avLst>
              <a:gd name="adj" fmla="val 25000"/>
            </a:avLst>
          </a:prstGeom>
          <a:solidFill>
            <a:srgbClr val="2D2D44"/>
          </a:solidFill>
          <a:ln/>
        </p:spPr>
      </p:sp>
      <p:sp>
        <p:nvSpPr>
          <p:cNvPr id="10" name="Text 8"/>
          <p:cNvSpPr/>
          <p:nvPr/>
        </p:nvSpPr>
        <p:spPr>
          <a:xfrm>
            <a:off x="1828800" y="1645920"/>
            <a:ext cx="77724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800" dirty="0">
                <a:solidFill>
                  <a:srgbClr val="F59E0B"/>
                </a:solidFill>
              </a:rPr>
              <a:t>Claude &amp; MCP</a:t>
            </a:r>
            <a:endParaRPr lang="en-US" sz="800" dirty="0"/>
          </a:p>
        </p:txBody>
      </p:sp>
      <p:sp>
        <p:nvSpPr>
          <p:cNvPr id="11" name="Shape 9"/>
          <p:cNvSpPr/>
          <p:nvPr/>
        </p:nvSpPr>
        <p:spPr>
          <a:xfrm>
            <a:off x="2651760" y="1645920"/>
            <a:ext cx="777240" cy="182880"/>
          </a:xfrm>
          <a:prstGeom prst="roundRect">
            <a:avLst>
              <a:gd name="adj" fmla="val 25000"/>
            </a:avLst>
          </a:prstGeom>
          <a:solidFill>
            <a:srgbClr val="2D2D44"/>
          </a:solidFill>
          <a:ln/>
        </p:spPr>
      </p:sp>
      <p:sp>
        <p:nvSpPr>
          <p:cNvPr id="12" name="Text 10"/>
          <p:cNvSpPr/>
          <p:nvPr/>
        </p:nvSpPr>
        <p:spPr>
          <a:xfrm>
            <a:off x="2651760" y="1645920"/>
            <a:ext cx="77724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800" dirty="0">
                <a:solidFill>
                  <a:srgbClr val="F59E0B"/>
                </a:solidFill>
              </a:rPr>
              <a:t>Flutter</a:t>
            </a:r>
            <a:endParaRPr lang="en-US" sz="800" dirty="0"/>
          </a:p>
        </p:txBody>
      </p:sp>
      <p:sp>
        <p:nvSpPr>
          <p:cNvPr id="13" name="Shape 11"/>
          <p:cNvSpPr/>
          <p:nvPr/>
        </p:nvSpPr>
        <p:spPr>
          <a:xfrm>
            <a:off x="3474720" y="1645920"/>
            <a:ext cx="777240" cy="182880"/>
          </a:xfrm>
          <a:prstGeom prst="roundRect">
            <a:avLst>
              <a:gd name="adj" fmla="val 25000"/>
            </a:avLst>
          </a:prstGeom>
          <a:solidFill>
            <a:srgbClr val="2D2D44"/>
          </a:solidFill>
          <a:ln/>
        </p:spPr>
      </p:sp>
      <p:sp>
        <p:nvSpPr>
          <p:cNvPr id="14" name="Text 12"/>
          <p:cNvSpPr/>
          <p:nvPr/>
        </p:nvSpPr>
        <p:spPr>
          <a:xfrm>
            <a:off x="3474720" y="1645920"/>
            <a:ext cx="77724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800" dirty="0">
                <a:solidFill>
                  <a:srgbClr val="F59E0B"/>
                </a:solidFill>
              </a:rPr>
              <a:t>Android</a:t>
            </a:r>
            <a:endParaRPr lang="en-US" sz="800" dirty="0"/>
          </a:p>
        </p:txBody>
      </p:sp>
      <p:sp>
        <p:nvSpPr>
          <p:cNvPr id="15" name="Shape 13"/>
          <p:cNvSpPr/>
          <p:nvPr/>
        </p:nvSpPr>
        <p:spPr>
          <a:xfrm>
            <a:off x="365760" y="1965960"/>
            <a:ext cx="8412480" cy="822960"/>
          </a:xfrm>
          <a:prstGeom prst="roundRect">
            <a:avLst>
              <a:gd name="adj" fmla="val 8889"/>
            </a:avLst>
          </a:prstGeom>
          <a:solidFill>
            <a:srgbClr val="2D2D44"/>
          </a:solidFill>
          <a:ln/>
        </p:spPr>
      </p:sp>
      <p:sp>
        <p:nvSpPr>
          <p:cNvPr id="16" name="Text 14"/>
          <p:cNvSpPr/>
          <p:nvPr/>
        </p:nvSpPr>
        <p:spPr>
          <a:xfrm>
            <a:off x="502920" y="2103120"/>
            <a:ext cx="11887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b="1" dirty="0">
                <a:solidFill>
                  <a:srgbClr val="9CA3AF"/>
                </a:solidFill>
              </a:rPr>
              <a:t>2016.9 - 2025.8</a:t>
            </a:r>
            <a:endParaRPr lang="en-US" sz="1100" dirty="0"/>
          </a:p>
        </p:txBody>
      </p:sp>
      <p:sp>
        <p:nvSpPr>
          <p:cNvPr id="17" name="Text 15"/>
          <p:cNvSpPr/>
          <p:nvPr/>
        </p:nvSpPr>
        <p:spPr>
          <a:xfrm>
            <a:off x="1828800" y="2057400"/>
            <a:ext cx="5486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b="1" dirty="0">
                <a:solidFill>
                  <a:srgbClr val="FFFFFF"/>
                </a:solidFill>
              </a:rPr>
              <a:t>Woongjin ThinkBig - Mobile Developer</a:t>
            </a:r>
            <a:endParaRPr lang="en-US" sz="1300" dirty="0"/>
          </a:p>
        </p:txBody>
      </p:sp>
      <p:sp>
        <p:nvSpPr>
          <p:cNvPr id="18" name="Text 16"/>
          <p:cNvSpPr/>
          <p:nvPr/>
        </p:nvSpPr>
        <p:spPr>
          <a:xfrm>
            <a:off x="1828800" y="2331720"/>
            <a:ext cx="6400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9CA3AF"/>
                </a:solidFill>
              </a:rPr>
              <a:t>Education Mobile App / Flash to Flutter Migration / Android Native Maintenance</a:t>
            </a:r>
            <a:endParaRPr lang="en-US" sz="1000" dirty="0"/>
          </a:p>
        </p:txBody>
      </p:sp>
      <p:sp>
        <p:nvSpPr>
          <p:cNvPr id="19" name="Shape 17"/>
          <p:cNvSpPr/>
          <p:nvPr/>
        </p:nvSpPr>
        <p:spPr>
          <a:xfrm>
            <a:off x="1828800" y="2560320"/>
            <a:ext cx="777240" cy="182880"/>
          </a:xfrm>
          <a:prstGeom prst="roundRect">
            <a:avLst>
              <a:gd name="adj" fmla="val 25000"/>
            </a:avLst>
          </a:prstGeom>
          <a:solidFill>
            <a:srgbClr val="1A1A2E"/>
          </a:solidFill>
          <a:ln/>
        </p:spPr>
      </p:sp>
      <p:sp>
        <p:nvSpPr>
          <p:cNvPr id="20" name="Text 18"/>
          <p:cNvSpPr/>
          <p:nvPr/>
        </p:nvSpPr>
        <p:spPr>
          <a:xfrm>
            <a:off x="1828800" y="2560320"/>
            <a:ext cx="77724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800" dirty="0">
                <a:solidFill>
                  <a:srgbClr val="9CA3AF"/>
                </a:solidFill>
              </a:rPr>
              <a:t>Flutter</a:t>
            </a:r>
            <a:endParaRPr lang="en-US" sz="800" dirty="0"/>
          </a:p>
        </p:txBody>
      </p:sp>
      <p:sp>
        <p:nvSpPr>
          <p:cNvPr id="21" name="Shape 19"/>
          <p:cNvSpPr/>
          <p:nvPr/>
        </p:nvSpPr>
        <p:spPr>
          <a:xfrm>
            <a:off x="2651760" y="2560320"/>
            <a:ext cx="777240" cy="182880"/>
          </a:xfrm>
          <a:prstGeom prst="roundRect">
            <a:avLst>
              <a:gd name="adj" fmla="val 25000"/>
            </a:avLst>
          </a:prstGeom>
          <a:solidFill>
            <a:srgbClr val="1A1A2E"/>
          </a:solidFill>
          <a:ln/>
        </p:spPr>
      </p:sp>
      <p:sp>
        <p:nvSpPr>
          <p:cNvPr id="22" name="Text 20"/>
          <p:cNvSpPr/>
          <p:nvPr/>
        </p:nvSpPr>
        <p:spPr>
          <a:xfrm>
            <a:off x="2651760" y="2560320"/>
            <a:ext cx="77724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800" dirty="0">
                <a:solidFill>
                  <a:srgbClr val="9CA3AF"/>
                </a:solidFill>
              </a:rPr>
              <a:t>Android</a:t>
            </a:r>
            <a:endParaRPr lang="en-US" sz="800" dirty="0"/>
          </a:p>
        </p:txBody>
      </p:sp>
      <p:sp>
        <p:nvSpPr>
          <p:cNvPr id="23" name="Shape 21"/>
          <p:cNvSpPr/>
          <p:nvPr/>
        </p:nvSpPr>
        <p:spPr>
          <a:xfrm>
            <a:off x="3474720" y="2560320"/>
            <a:ext cx="777240" cy="182880"/>
          </a:xfrm>
          <a:prstGeom prst="roundRect">
            <a:avLst>
              <a:gd name="adj" fmla="val 25000"/>
            </a:avLst>
          </a:prstGeom>
          <a:solidFill>
            <a:srgbClr val="1A1A2E"/>
          </a:solidFill>
          <a:ln/>
        </p:spPr>
      </p:sp>
      <p:sp>
        <p:nvSpPr>
          <p:cNvPr id="24" name="Text 22"/>
          <p:cNvSpPr/>
          <p:nvPr/>
        </p:nvSpPr>
        <p:spPr>
          <a:xfrm>
            <a:off x="3474720" y="2560320"/>
            <a:ext cx="77724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800" dirty="0">
                <a:solidFill>
                  <a:srgbClr val="9CA3AF"/>
                </a:solidFill>
              </a:rPr>
              <a:t>Kotlin</a:t>
            </a:r>
            <a:endParaRPr lang="en-US" sz="800" dirty="0"/>
          </a:p>
        </p:txBody>
      </p:sp>
      <p:sp>
        <p:nvSpPr>
          <p:cNvPr id="25" name="Shape 23"/>
          <p:cNvSpPr/>
          <p:nvPr/>
        </p:nvSpPr>
        <p:spPr>
          <a:xfrm>
            <a:off x="365760" y="2880360"/>
            <a:ext cx="8412480" cy="822960"/>
          </a:xfrm>
          <a:prstGeom prst="roundRect">
            <a:avLst>
              <a:gd name="adj" fmla="val 8889"/>
            </a:avLst>
          </a:prstGeom>
          <a:solidFill>
            <a:srgbClr val="2D2D44"/>
          </a:solidFill>
          <a:ln/>
        </p:spPr>
      </p:sp>
      <p:sp>
        <p:nvSpPr>
          <p:cNvPr id="26" name="Text 24"/>
          <p:cNvSpPr/>
          <p:nvPr/>
        </p:nvSpPr>
        <p:spPr>
          <a:xfrm>
            <a:off x="502920" y="3017520"/>
            <a:ext cx="11887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b="1" dirty="0">
                <a:solidFill>
                  <a:srgbClr val="9CA3AF"/>
                </a:solidFill>
              </a:rPr>
              <a:t>2010.1 - 2016.9</a:t>
            </a:r>
            <a:endParaRPr lang="en-US" sz="1100" dirty="0"/>
          </a:p>
        </p:txBody>
      </p:sp>
      <p:sp>
        <p:nvSpPr>
          <p:cNvPr id="27" name="Text 25"/>
          <p:cNvSpPr/>
          <p:nvPr/>
        </p:nvSpPr>
        <p:spPr>
          <a:xfrm>
            <a:off x="1828800" y="2971800"/>
            <a:ext cx="5486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b="1" dirty="0">
                <a:solidFill>
                  <a:srgbClr val="FFFFFF"/>
                </a:solidFill>
              </a:rPr>
              <a:t>Freelancer - Flash Developer</a:t>
            </a:r>
            <a:endParaRPr lang="en-US" sz="1300" dirty="0"/>
          </a:p>
        </p:txBody>
      </p:sp>
      <p:sp>
        <p:nvSpPr>
          <p:cNvPr id="28" name="Text 26"/>
          <p:cNvSpPr/>
          <p:nvPr/>
        </p:nvSpPr>
        <p:spPr>
          <a:xfrm>
            <a:off x="1828800" y="3246120"/>
            <a:ext cx="6400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9CA3AF"/>
                </a:solidFill>
              </a:rPr>
              <a:t>Education Content / Kiosk System / Interactive Media</a:t>
            </a:r>
            <a:endParaRPr lang="en-US" sz="1000" dirty="0"/>
          </a:p>
        </p:txBody>
      </p:sp>
      <p:sp>
        <p:nvSpPr>
          <p:cNvPr id="29" name="Shape 27"/>
          <p:cNvSpPr/>
          <p:nvPr/>
        </p:nvSpPr>
        <p:spPr>
          <a:xfrm>
            <a:off x="1828800" y="3474720"/>
            <a:ext cx="777240" cy="182880"/>
          </a:xfrm>
          <a:prstGeom prst="roundRect">
            <a:avLst>
              <a:gd name="adj" fmla="val 25000"/>
            </a:avLst>
          </a:prstGeom>
          <a:solidFill>
            <a:srgbClr val="1A1A2E"/>
          </a:solidFill>
          <a:ln/>
        </p:spPr>
      </p:sp>
      <p:sp>
        <p:nvSpPr>
          <p:cNvPr id="30" name="Text 28"/>
          <p:cNvSpPr/>
          <p:nvPr/>
        </p:nvSpPr>
        <p:spPr>
          <a:xfrm>
            <a:off x="1828800" y="3474720"/>
            <a:ext cx="77724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800" dirty="0">
                <a:solidFill>
                  <a:srgbClr val="9CA3AF"/>
                </a:solidFill>
              </a:rPr>
              <a:t>Flash</a:t>
            </a:r>
            <a:endParaRPr lang="en-US" sz="800" dirty="0"/>
          </a:p>
        </p:txBody>
      </p:sp>
      <p:sp>
        <p:nvSpPr>
          <p:cNvPr id="31" name="Shape 29"/>
          <p:cNvSpPr/>
          <p:nvPr/>
        </p:nvSpPr>
        <p:spPr>
          <a:xfrm>
            <a:off x="2651760" y="3474720"/>
            <a:ext cx="777240" cy="182880"/>
          </a:xfrm>
          <a:prstGeom prst="roundRect">
            <a:avLst>
              <a:gd name="adj" fmla="val 25000"/>
            </a:avLst>
          </a:prstGeom>
          <a:solidFill>
            <a:srgbClr val="1A1A2E"/>
          </a:solidFill>
          <a:ln/>
        </p:spPr>
      </p:sp>
      <p:sp>
        <p:nvSpPr>
          <p:cNvPr id="32" name="Text 30"/>
          <p:cNvSpPr/>
          <p:nvPr/>
        </p:nvSpPr>
        <p:spPr>
          <a:xfrm>
            <a:off x="2651760" y="3474720"/>
            <a:ext cx="77724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800" dirty="0">
                <a:solidFill>
                  <a:srgbClr val="9CA3AF"/>
                </a:solidFill>
              </a:rPr>
              <a:t>ActionScript</a:t>
            </a:r>
            <a:endParaRPr lang="en-US" sz="800" dirty="0"/>
          </a:p>
        </p:txBody>
      </p:sp>
      <p:sp>
        <p:nvSpPr>
          <p:cNvPr id="33" name="Shape 31"/>
          <p:cNvSpPr/>
          <p:nvPr/>
        </p:nvSpPr>
        <p:spPr>
          <a:xfrm>
            <a:off x="365760" y="3794760"/>
            <a:ext cx="8412480" cy="822960"/>
          </a:xfrm>
          <a:prstGeom prst="roundRect">
            <a:avLst>
              <a:gd name="adj" fmla="val 8889"/>
            </a:avLst>
          </a:prstGeom>
          <a:solidFill>
            <a:srgbClr val="2D2D44"/>
          </a:solidFill>
          <a:ln/>
        </p:spPr>
      </p:sp>
      <p:sp>
        <p:nvSpPr>
          <p:cNvPr id="34" name="Text 32"/>
          <p:cNvSpPr/>
          <p:nvPr/>
        </p:nvSpPr>
        <p:spPr>
          <a:xfrm>
            <a:off x="502920" y="3931920"/>
            <a:ext cx="11887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b="1" dirty="0">
                <a:solidFill>
                  <a:srgbClr val="9CA3AF"/>
                </a:solidFill>
              </a:rPr>
              <a:t>2008.1 - 2010.1</a:t>
            </a:r>
            <a:endParaRPr lang="en-US" sz="1100" dirty="0"/>
          </a:p>
        </p:txBody>
      </p:sp>
      <p:sp>
        <p:nvSpPr>
          <p:cNvPr id="35" name="Text 33"/>
          <p:cNvSpPr/>
          <p:nvPr/>
        </p:nvSpPr>
        <p:spPr>
          <a:xfrm>
            <a:off x="1828800" y="3886200"/>
            <a:ext cx="5486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b="1" dirty="0">
                <a:solidFill>
                  <a:srgbClr val="FFFFFF"/>
                </a:solidFill>
              </a:rPr>
              <a:t>NOS Corp - Flash Developer</a:t>
            </a:r>
            <a:endParaRPr lang="en-US" sz="1300" dirty="0"/>
          </a:p>
        </p:txBody>
      </p:sp>
      <p:sp>
        <p:nvSpPr>
          <p:cNvPr id="36" name="Text 34"/>
          <p:cNvSpPr/>
          <p:nvPr/>
        </p:nvSpPr>
        <p:spPr>
          <a:xfrm>
            <a:off x="1828800" y="4160520"/>
            <a:ext cx="6400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9CA3AF"/>
                </a:solidFill>
              </a:rPr>
              <a:t>Education Content Development</a:t>
            </a:r>
            <a:endParaRPr lang="en-US" sz="1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1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73152" cy="5143500"/>
          </a:xfrm>
          <a:prstGeom prst="rect">
            <a:avLst/>
          </a:prstGeom>
          <a:solidFill>
            <a:srgbClr val="F59E0B"/>
          </a:solidFill>
          <a:ln/>
        </p:spPr>
      </p:sp>
      <p:sp>
        <p:nvSpPr>
          <p:cNvPr id="3" name="Text 1"/>
          <p:cNvSpPr/>
          <p:nvPr/>
        </p:nvSpPr>
        <p:spPr>
          <a:xfrm>
            <a:off x="365760" y="228600"/>
            <a:ext cx="36576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9CA3AF"/>
                </a:solidFill>
              </a:rPr>
              <a:t>03  —  PROJECT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365760" y="411480"/>
            <a:ext cx="7315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FFFFFF"/>
                </a:solidFill>
              </a:rPr>
              <a:t>Academy Homepage + Admin Chatbot</a:t>
            </a:r>
            <a:endParaRPr lang="en-US" sz="2400" dirty="0"/>
          </a:p>
        </p:txBody>
      </p:sp>
      <p:pic>
        <p:nvPicPr>
          <p:cNvPr id="5" name="Image 0" descr="/sessions/wizardly-funny-edison/mnt/port 2/images/projects/homepage/home1/home_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960120"/>
            <a:ext cx="4572000" cy="3200400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120640" y="960120"/>
            <a:ext cx="3657600" cy="1463040"/>
          </a:xfrm>
          <a:prstGeom prst="roundRect">
            <a:avLst>
              <a:gd name="adj" fmla="val 5000"/>
            </a:avLst>
          </a:prstGeom>
          <a:solidFill>
            <a:srgbClr val="2D2D44"/>
          </a:solidFill>
          <a:ln/>
        </p:spPr>
      </p:sp>
      <p:sp>
        <p:nvSpPr>
          <p:cNvPr id="7" name="Text 4"/>
          <p:cNvSpPr/>
          <p:nvPr/>
        </p:nvSpPr>
        <p:spPr>
          <a:xfrm>
            <a:off x="5257800" y="1051560"/>
            <a:ext cx="6400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b="1" dirty="0">
                <a:solidFill>
                  <a:srgbClr val="F59E0B"/>
                </a:solidFill>
              </a:rPr>
              <a:t>PWA</a:t>
            </a:r>
            <a:endParaRPr lang="en-US" sz="900" dirty="0"/>
          </a:p>
        </p:txBody>
      </p:sp>
      <p:sp>
        <p:nvSpPr>
          <p:cNvPr id="8" name="Text 5"/>
          <p:cNvSpPr/>
          <p:nvPr/>
        </p:nvSpPr>
        <p:spPr>
          <a:xfrm>
            <a:off x="5943600" y="1051560"/>
            <a:ext cx="18288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9CA3AF"/>
                </a:solidFill>
              </a:rPr>
              <a:t>2026.1 / 5 Days</a:t>
            </a:r>
            <a:endParaRPr lang="en-US" sz="900" dirty="0"/>
          </a:p>
        </p:txBody>
      </p:sp>
      <p:sp>
        <p:nvSpPr>
          <p:cNvPr id="9" name="Text 6"/>
          <p:cNvSpPr/>
          <p:nvPr/>
        </p:nvSpPr>
        <p:spPr>
          <a:xfrm>
            <a:off x="5257800" y="1371600"/>
            <a:ext cx="3383280" cy="914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</a:rPr>
              <a:t>Claude Code로 기획/디자인부터 Full-stack 개발. React/Firebase 기반 반응형 홈페이지 20페이지 + 어드민 15페이지 + 룰셋 기반 챗봇 구현</a:t>
            </a:r>
            <a:endParaRPr lang="en-US" sz="1000" dirty="0"/>
          </a:p>
        </p:txBody>
      </p:sp>
      <p:sp>
        <p:nvSpPr>
          <p:cNvPr id="10" name="Text 7"/>
          <p:cNvSpPr/>
          <p:nvPr/>
        </p:nvSpPr>
        <p:spPr>
          <a:xfrm>
            <a:off x="5120640" y="2560320"/>
            <a:ext cx="3657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F59E0B"/>
                </a:solidFill>
              </a:rPr>
              <a:t>KEY FEATURES</a:t>
            </a:r>
            <a:endParaRPr lang="en-US" sz="1000" dirty="0"/>
          </a:p>
        </p:txBody>
      </p:sp>
      <p:sp>
        <p:nvSpPr>
          <p:cNvPr id="11" name="Text 8"/>
          <p:cNvSpPr/>
          <p:nvPr/>
        </p:nvSpPr>
        <p:spPr>
          <a:xfrm>
            <a:off x="5120640" y="2834640"/>
            <a:ext cx="365760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</a:rPr>
              <a:t>•  반응형 웹사이트 20+ 페이지</a:t>
            </a:r>
            <a:endParaRPr lang="en-US" sz="1000" dirty="0"/>
          </a:p>
        </p:txBody>
      </p:sp>
      <p:sp>
        <p:nvSpPr>
          <p:cNvPr id="12" name="Text 9"/>
          <p:cNvSpPr/>
          <p:nvPr/>
        </p:nvSpPr>
        <p:spPr>
          <a:xfrm>
            <a:off x="5120640" y="3090672"/>
            <a:ext cx="365760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</a:rPr>
              <a:t>•  어드민 대시보드 15+ 페이지</a:t>
            </a:r>
            <a:endParaRPr lang="en-US" sz="1000" dirty="0"/>
          </a:p>
        </p:txBody>
      </p:sp>
      <p:sp>
        <p:nvSpPr>
          <p:cNvPr id="13" name="Text 10"/>
          <p:cNvSpPr/>
          <p:nvPr/>
        </p:nvSpPr>
        <p:spPr>
          <a:xfrm>
            <a:off x="5120640" y="3346704"/>
            <a:ext cx="365760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</a:rPr>
              <a:t>•  룰셋 기반 AI 챗봇</a:t>
            </a:r>
            <a:endParaRPr lang="en-US" sz="1000" dirty="0"/>
          </a:p>
        </p:txBody>
      </p:sp>
      <p:sp>
        <p:nvSpPr>
          <p:cNvPr id="14" name="Text 11"/>
          <p:cNvSpPr/>
          <p:nvPr/>
        </p:nvSpPr>
        <p:spPr>
          <a:xfrm>
            <a:off x="5120640" y="3602736"/>
            <a:ext cx="365760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</a:rPr>
              <a:t>•  모든 모듈 어드민 수정 가능</a:t>
            </a:r>
            <a:endParaRPr lang="en-US" sz="1000" dirty="0"/>
          </a:p>
        </p:txBody>
      </p:sp>
      <p:sp>
        <p:nvSpPr>
          <p:cNvPr id="15" name="Text 12"/>
          <p:cNvSpPr/>
          <p:nvPr/>
        </p:nvSpPr>
        <p:spPr>
          <a:xfrm>
            <a:off x="5120640" y="3931920"/>
            <a:ext cx="36576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F59E0B"/>
                </a:solidFill>
              </a:rPr>
              <a:t>TECH STACK</a:t>
            </a:r>
            <a:endParaRPr lang="en-US" sz="1000" dirty="0"/>
          </a:p>
        </p:txBody>
      </p:sp>
      <p:sp>
        <p:nvSpPr>
          <p:cNvPr id="16" name="Shape 13"/>
          <p:cNvSpPr/>
          <p:nvPr/>
        </p:nvSpPr>
        <p:spPr>
          <a:xfrm>
            <a:off x="5120640" y="4160520"/>
            <a:ext cx="640080" cy="201168"/>
          </a:xfrm>
          <a:prstGeom prst="roundRect">
            <a:avLst>
              <a:gd name="adj" fmla="val 22727"/>
            </a:avLst>
          </a:prstGeom>
          <a:solidFill>
            <a:srgbClr val="1A1A2E"/>
          </a:solidFill>
          <a:ln/>
        </p:spPr>
      </p:sp>
      <p:sp>
        <p:nvSpPr>
          <p:cNvPr id="17" name="Text 14"/>
          <p:cNvSpPr/>
          <p:nvPr/>
        </p:nvSpPr>
        <p:spPr>
          <a:xfrm>
            <a:off x="5120640" y="4160520"/>
            <a:ext cx="640080" cy="2011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800" dirty="0">
                <a:solidFill>
                  <a:srgbClr val="FFFFFF"/>
                </a:solidFill>
              </a:rPr>
              <a:t>React</a:t>
            </a:r>
            <a:endParaRPr lang="en-US" sz="800" dirty="0"/>
          </a:p>
        </p:txBody>
      </p:sp>
      <p:sp>
        <p:nvSpPr>
          <p:cNvPr id="18" name="Shape 15"/>
          <p:cNvSpPr/>
          <p:nvPr/>
        </p:nvSpPr>
        <p:spPr>
          <a:xfrm>
            <a:off x="5806440" y="4160520"/>
            <a:ext cx="640080" cy="201168"/>
          </a:xfrm>
          <a:prstGeom prst="roundRect">
            <a:avLst>
              <a:gd name="adj" fmla="val 22727"/>
            </a:avLst>
          </a:prstGeom>
          <a:solidFill>
            <a:srgbClr val="1A1A2E"/>
          </a:solidFill>
          <a:ln/>
        </p:spPr>
      </p:sp>
      <p:sp>
        <p:nvSpPr>
          <p:cNvPr id="19" name="Text 16"/>
          <p:cNvSpPr/>
          <p:nvPr/>
        </p:nvSpPr>
        <p:spPr>
          <a:xfrm>
            <a:off x="5806440" y="4160520"/>
            <a:ext cx="640080" cy="2011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800" dirty="0">
                <a:solidFill>
                  <a:srgbClr val="FFFFFF"/>
                </a:solidFill>
              </a:rPr>
              <a:t>TypeScript</a:t>
            </a:r>
            <a:endParaRPr lang="en-US" sz="800" dirty="0"/>
          </a:p>
        </p:txBody>
      </p:sp>
      <p:sp>
        <p:nvSpPr>
          <p:cNvPr id="20" name="Shape 17"/>
          <p:cNvSpPr/>
          <p:nvPr/>
        </p:nvSpPr>
        <p:spPr>
          <a:xfrm>
            <a:off x="6492240" y="4160520"/>
            <a:ext cx="640080" cy="201168"/>
          </a:xfrm>
          <a:prstGeom prst="roundRect">
            <a:avLst>
              <a:gd name="adj" fmla="val 22727"/>
            </a:avLst>
          </a:prstGeom>
          <a:solidFill>
            <a:srgbClr val="1A1A2E"/>
          </a:solidFill>
          <a:ln/>
        </p:spPr>
      </p:sp>
      <p:sp>
        <p:nvSpPr>
          <p:cNvPr id="21" name="Text 18"/>
          <p:cNvSpPr/>
          <p:nvPr/>
        </p:nvSpPr>
        <p:spPr>
          <a:xfrm>
            <a:off x="6492240" y="4160520"/>
            <a:ext cx="640080" cy="2011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800" dirty="0">
                <a:solidFill>
                  <a:srgbClr val="FFFFFF"/>
                </a:solidFill>
              </a:rPr>
              <a:t>Firebase</a:t>
            </a:r>
            <a:endParaRPr lang="en-US" sz="800" dirty="0"/>
          </a:p>
        </p:txBody>
      </p:sp>
      <p:sp>
        <p:nvSpPr>
          <p:cNvPr id="22" name="Shape 19"/>
          <p:cNvSpPr/>
          <p:nvPr/>
        </p:nvSpPr>
        <p:spPr>
          <a:xfrm>
            <a:off x="7178040" y="4160520"/>
            <a:ext cx="640080" cy="201168"/>
          </a:xfrm>
          <a:prstGeom prst="roundRect">
            <a:avLst>
              <a:gd name="adj" fmla="val 22727"/>
            </a:avLst>
          </a:prstGeom>
          <a:solidFill>
            <a:srgbClr val="1A1A2E"/>
          </a:solidFill>
          <a:ln/>
        </p:spPr>
      </p:sp>
      <p:sp>
        <p:nvSpPr>
          <p:cNvPr id="23" name="Text 20"/>
          <p:cNvSpPr/>
          <p:nvPr/>
        </p:nvSpPr>
        <p:spPr>
          <a:xfrm>
            <a:off x="7178040" y="4160520"/>
            <a:ext cx="640080" cy="2011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800" dirty="0">
                <a:solidFill>
                  <a:srgbClr val="FFFFFF"/>
                </a:solidFill>
              </a:rPr>
              <a:t>Firestore</a:t>
            </a:r>
            <a:endParaRPr lang="en-US" sz="800" dirty="0"/>
          </a:p>
        </p:txBody>
      </p:sp>
      <p:sp>
        <p:nvSpPr>
          <p:cNvPr id="24" name="Shape 21"/>
          <p:cNvSpPr/>
          <p:nvPr/>
        </p:nvSpPr>
        <p:spPr>
          <a:xfrm>
            <a:off x="7863840" y="4160520"/>
            <a:ext cx="640080" cy="201168"/>
          </a:xfrm>
          <a:prstGeom prst="roundRect">
            <a:avLst>
              <a:gd name="adj" fmla="val 22727"/>
            </a:avLst>
          </a:prstGeom>
          <a:solidFill>
            <a:srgbClr val="1A1A2E"/>
          </a:solidFill>
          <a:ln/>
        </p:spPr>
      </p:sp>
      <p:sp>
        <p:nvSpPr>
          <p:cNvPr id="25" name="Text 22"/>
          <p:cNvSpPr/>
          <p:nvPr/>
        </p:nvSpPr>
        <p:spPr>
          <a:xfrm>
            <a:off x="7863840" y="4160520"/>
            <a:ext cx="640080" cy="2011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800" dirty="0">
                <a:solidFill>
                  <a:srgbClr val="FFFFFF"/>
                </a:solidFill>
              </a:rPr>
              <a:t>Vite</a:t>
            </a:r>
            <a:endParaRPr lang="en-US" sz="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1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73152" cy="5143500"/>
          </a:xfrm>
          <a:prstGeom prst="rect">
            <a:avLst/>
          </a:prstGeom>
          <a:solidFill>
            <a:srgbClr val="F59E0B"/>
          </a:solidFill>
          <a:ln/>
        </p:spPr>
      </p:sp>
      <p:sp>
        <p:nvSpPr>
          <p:cNvPr id="3" name="Text 1"/>
          <p:cNvSpPr/>
          <p:nvPr/>
        </p:nvSpPr>
        <p:spPr>
          <a:xfrm>
            <a:off x="365760" y="228600"/>
            <a:ext cx="36576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9CA3AF"/>
                </a:solidFill>
              </a:rPr>
              <a:t>04  —  PROJECT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365760" y="411480"/>
            <a:ext cx="7315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FFFFFF"/>
                </a:solidFill>
              </a:rPr>
              <a:t>Student Management PWA</a:t>
            </a:r>
            <a:endParaRPr lang="en-US" sz="2400" dirty="0"/>
          </a:p>
        </p:txBody>
      </p:sp>
      <p:pic>
        <p:nvPicPr>
          <p:cNvPr id="5" name="Image 0" descr="/sessions/wizardly-funny-edison/mnt/port 2/images/projects/checkmate/check_0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960120"/>
            <a:ext cx="4572000" cy="3200400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120640" y="960120"/>
            <a:ext cx="3657600" cy="1463040"/>
          </a:xfrm>
          <a:prstGeom prst="roundRect">
            <a:avLst>
              <a:gd name="adj" fmla="val 5000"/>
            </a:avLst>
          </a:prstGeom>
          <a:solidFill>
            <a:srgbClr val="2D2D44"/>
          </a:solidFill>
          <a:ln/>
        </p:spPr>
      </p:sp>
      <p:sp>
        <p:nvSpPr>
          <p:cNvPr id="7" name="Text 4"/>
          <p:cNvSpPr/>
          <p:nvPr/>
        </p:nvSpPr>
        <p:spPr>
          <a:xfrm>
            <a:off x="5257800" y="1051560"/>
            <a:ext cx="64008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b="1" dirty="0">
                <a:solidFill>
                  <a:srgbClr val="F59E0B"/>
                </a:solidFill>
              </a:rPr>
              <a:t>PWA</a:t>
            </a:r>
            <a:endParaRPr lang="en-US" sz="900" dirty="0"/>
          </a:p>
        </p:txBody>
      </p:sp>
      <p:sp>
        <p:nvSpPr>
          <p:cNvPr id="8" name="Text 5"/>
          <p:cNvSpPr/>
          <p:nvPr/>
        </p:nvSpPr>
        <p:spPr>
          <a:xfrm>
            <a:off x="5943600" y="1051560"/>
            <a:ext cx="18288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9CA3AF"/>
                </a:solidFill>
              </a:rPr>
              <a:t>2026.1 / 5 Days</a:t>
            </a:r>
            <a:endParaRPr lang="en-US" sz="900" dirty="0"/>
          </a:p>
        </p:txBody>
      </p:sp>
      <p:sp>
        <p:nvSpPr>
          <p:cNvPr id="9" name="Text 6"/>
          <p:cNvSpPr/>
          <p:nvPr/>
        </p:nvSpPr>
        <p:spPr>
          <a:xfrm>
            <a:off x="5257800" y="1371600"/>
            <a:ext cx="3383280" cy="914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</a:rPr>
              <a:t>Claude Code 기획/디자인 Full-stack 개발. 학원 원생관리 시스템 - QR Code 출석체크, 부모님 Push 알림 기능</a:t>
            </a:r>
            <a:endParaRPr lang="en-US" sz="1000" dirty="0"/>
          </a:p>
        </p:txBody>
      </p:sp>
      <p:sp>
        <p:nvSpPr>
          <p:cNvPr id="10" name="Text 7"/>
          <p:cNvSpPr/>
          <p:nvPr/>
        </p:nvSpPr>
        <p:spPr>
          <a:xfrm>
            <a:off x="5120640" y="2560320"/>
            <a:ext cx="3657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F59E0B"/>
                </a:solidFill>
              </a:rPr>
              <a:t>KEY FEATURES</a:t>
            </a:r>
            <a:endParaRPr lang="en-US" sz="1000" dirty="0"/>
          </a:p>
        </p:txBody>
      </p:sp>
      <p:sp>
        <p:nvSpPr>
          <p:cNvPr id="11" name="Text 8"/>
          <p:cNvSpPr/>
          <p:nvPr/>
        </p:nvSpPr>
        <p:spPr>
          <a:xfrm>
            <a:off x="5120640" y="2834640"/>
            <a:ext cx="365760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</a:rPr>
              <a:t>•  전체 원생 관리 대시보드</a:t>
            </a:r>
            <a:endParaRPr lang="en-US" sz="1000" dirty="0"/>
          </a:p>
        </p:txBody>
      </p:sp>
      <p:sp>
        <p:nvSpPr>
          <p:cNvPr id="12" name="Text 9"/>
          <p:cNvSpPr/>
          <p:nvPr/>
        </p:nvSpPr>
        <p:spPr>
          <a:xfrm>
            <a:off x="5120640" y="3090672"/>
            <a:ext cx="365760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</a:rPr>
              <a:t>•  QR Code 출석 체크 시스템</a:t>
            </a:r>
            <a:endParaRPr lang="en-US" sz="1000" dirty="0"/>
          </a:p>
        </p:txBody>
      </p:sp>
      <p:sp>
        <p:nvSpPr>
          <p:cNvPr id="13" name="Text 10"/>
          <p:cNvSpPr/>
          <p:nvPr/>
        </p:nvSpPr>
        <p:spPr>
          <a:xfrm>
            <a:off x="5120640" y="3346704"/>
            <a:ext cx="365760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</a:rPr>
              <a:t>•  FCM Push 부모 알림</a:t>
            </a:r>
            <a:endParaRPr lang="en-US" sz="1000" dirty="0"/>
          </a:p>
        </p:txBody>
      </p:sp>
      <p:sp>
        <p:nvSpPr>
          <p:cNvPr id="14" name="Text 11"/>
          <p:cNvSpPr/>
          <p:nvPr/>
        </p:nvSpPr>
        <p:spPr>
          <a:xfrm>
            <a:off x="5120640" y="3602736"/>
            <a:ext cx="365760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FFFFFF"/>
                </a:solidFill>
              </a:rPr>
              <a:t>•  PWA 반응형 Web/App</a:t>
            </a:r>
            <a:endParaRPr lang="en-US" sz="1000" dirty="0"/>
          </a:p>
        </p:txBody>
      </p:sp>
      <p:sp>
        <p:nvSpPr>
          <p:cNvPr id="15" name="Text 12"/>
          <p:cNvSpPr/>
          <p:nvPr/>
        </p:nvSpPr>
        <p:spPr>
          <a:xfrm>
            <a:off x="5120640" y="3931920"/>
            <a:ext cx="36576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F59E0B"/>
                </a:solidFill>
              </a:rPr>
              <a:t>TECH STACK</a:t>
            </a:r>
            <a:endParaRPr lang="en-US" sz="1000" dirty="0"/>
          </a:p>
        </p:txBody>
      </p:sp>
      <p:sp>
        <p:nvSpPr>
          <p:cNvPr id="16" name="Shape 13"/>
          <p:cNvSpPr/>
          <p:nvPr/>
        </p:nvSpPr>
        <p:spPr>
          <a:xfrm>
            <a:off x="5120640" y="4160520"/>
            <a:ext cx="685800" cy="201168"/>
          </a:xfrm>
          <a:prstGeom prst="roundRect">
            <a:avLst>
              <a:gd name="adj" fmla="val 22727"/>
            </a:avLst>
          </a:prstGeom>
          <a:solidFill>
            <a:srgbClr val="1A1A2E"/>
          </a:solidFill>
          <a:ln/>
        </p:spPr>
      </p:sp>
      <p:sp>
        <p:nvSpPr>
          <p:cNvPr id="17" name="Text 14"/>
          <p:cNvSpPr/>
          <p:nvPr/>
        </p:nvSpPr>
        <p:spPr>
          <a:xfrm>
            <a:off x="5120640" y="4160520"/>
            <a:ext cx="685800" cy="2011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800" dirty="0">
                <a:solidFill>
                  <a:srgbClr val="FFFFFF"/>
                </a:solidFill>
              </a:rPr>
              <a:t>React</a:t>
            </a:r>
            <a:endParaRPr lang="en-US" sz="800" dirty="0"/>
          </a:p>
        </p:txBody>
      </p:sp>
      <p:sp>
        <p:nvSpPr>
          <p:cNvPr id="18" name="Shape 15"/>
          <p:cNvSpPr/>
          <p:nvPr/>
        </p:nvSpPr>
        <p:spPr>
          <a:xfrm>
            <a:off x="5852160" y="4160520"/>
            <a:ext cx="685800" cy="201168"/>
          </a:xfrm>
          <a:prstGeom prst="roundRect">
            <a:avLst>
              <a:gd name="adj" fmla="val 22727"/>
            </a:avLst>
          </a:prstGeom>
          <a:solidFill>
            <a:srgbClr val="1A1A2E"/>
          </a:solidFill>
          <a:ln/>
        </p:spPr>
      </p:sp>
      <p:sp>
        <p:nvSpPr>
          <p:cNvPr id="19" name="Text 16"/>
          <p:cNvSpPr/>
          <p:nvPr/>
        </p:nvSpPr>
        <p:spPr>
          <a:xfrm>
            <a:off x="5852160" y="4160520"/>
            <a:ext cx="685800" cy="2011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800" dirty="0">
                <a:solidFill>
                  <a:srgbClr val="FFFFFF"/>
                </a:solidFill>
              </a:rPr>
              <a:t>TypeScript</a:t>
            </a:r>
            <a:endParaRPr lang="en-US" sz="800" dirty="0"/>
          </a:p>
        </p:txBody>
      </p:sp>
      <p:sp>
        <p:nvSpPr>
          <p:cNvPr id="20" name="Shape 17"/>
          <p:cNvSpPr/>
          <p:nvPr/>
        </p:nvSpPr>
        <p:spPr>
          <a:xfrm>
            <a:off x="6583680" y="4160520"/>
            <a:ext cx="685800" cy="201168"/>
          </a:xfrm>
          <a:prstGeom prst="roundRect">
            <a:avLst>
              <a:gd name="adj" fmla="val 22727"/>
            </a:avLst>
          </a:prstGeom>
          <a:solidFill>
            <a:srgbClr val="1A1A2E"/>
          </a:solidFill>
          <a:ln/>
        </p:spPr>
      </p:sp>
      <p:sp>
        <p:nvSpPr>
          <p:cNvPr id="21" name="Text 18"/>
          <p:cNvSpPr/>
          <p:nvPr/>
        </p:nvSpPr>
        <p:spPr>
          <a:xfrm>
            <a:off x="6583680" y="4160520"/>
            <a:ext cx="685800" cy="2011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800" dirty="0">
                <a:solidFill>
                  <a:srgbClr val="FFFFFF"/>
                </a:solidFill>
              </a:rPr>
              <a:t>Firebase</a:t>
            </a:r>
            <a:endParaRPr lang="en-US" sz="800" dirty="0"/>
          </a:p>
        </p:txBody>
      </p:sp>
      <p:sp>
        <p:nvSpPr>
          <p:cNvPr id="22" name="Shape 19"/>
          <p:cNvSpPr/>
          <p:nvPr/>
        </p:nvSpPr>
        <p:spPr>
          <a:xfrm>
            <a:off x="7315200" y="4160520"/>
            <a:ext cx="685800" cy="201168"/>
          </a:xfrm>
          <a:prstGeom prst="roundRect">
            <a:avLst>
              <a:gd name="adj" fmla="val 22727"/>
            </a:avLst>
          </a:prstGeom>
          <a:solidFill>
            <a:srgbClr val="1A1A2E"/>
          </a:solidFill>
          <a:ln/>
        </p:spPr>
      </p:sp>
      <p:sp>
        <p:nvSpPr>
          <p:cNvPr id="23" name="Text 20"/>
          <p:cNvSpPr/>
          <p:nvPr/>
        </p:nvSpPr>
        <p:spPr>
          <a:xfrm>
            <a:off x="7315200" y="4160520"/>
            <a:ext cx="685800" cy="2011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800" dirty="0">
                <a:solidFill>
                  <a:srgbClr val="FFFFFF"/>
                </a:solidFill>
              </a:rPr>
              <a:t>FCM</a:t>
            </a:r>
            <a:endParaRPr lang="en-US" sz="800" dirty="0"/>
          </a:p>
        </p:txBody>
      </p:sp>
      <p:sp>
        <p:nvSpPr>
          <p:cNvPr id="24" name="Shape 21"/>
          <p:cNvSpPr/>
          <p:nvPr/>
        </p:nvSpPr>
        <p:spPr>
          <a:xfrm>
            <a:off x="8046720" y="4160520"/>
            <a:ext cx="685800" cy="201168"/>
          </a:xfrm>
          <a:prstGeom prst="roundRect">
            <a:avLst>
              <a:gd name="adj" fmla="val 22727"/>
            </a:avLst>
          </a:prstGeom>
          <a:solidFill>
            <a:srgbClr val="1A1A2E"/>
          </a:solidFill>
          <a:ln/>
        </p:spPr>
      </p:sp>
      <p:sp>
        <p:nvSpPr>
          <p:cNvPr id="25" name="Text 22"/>
          <p:cNvSpPr/>
          <p:nvPr/>
        </p:nvSpPr>
        <p:spPr>
          <a:xfrm>
            <a:off x="8046720" y="4160520"/>
            <a:ext cx="685800" cy="2011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800" dirty="0">
                <a:solidFill>
                  <a:srgbClr val="FFFFFF"/>
                </a:solidFill>
              </a:rPr>
              <a:t>QR Code</a:t>
            </a:r>
            <a:endParaRPr lang="en-US" sz="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1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73152" cy="5143500"/>
          </a:xfrm>
          <a:prstGeom prst="rect">
            <a:avLst/>
          </a:prstGeom>
          <a:solidFill>
            <a:srgbClr val="F59E0B"/>
          </a:solidFill>
          <a:ln/>
        </p:spPr>
      </p:sp>
      <p:sp>
        <p:nvSpPr>
          <p:cNvPr id="3" name="Text 1"/>
          <p:cNvSpPr/>
          <p:nvPr/>
        </p:nvSpPr>
        <p:spPr>
          <a:xfrm>
            <a:off x="365760" y="228600"/>
            <a:ext cx="36576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9CA3AF"/>
                </a:solidFill>
              </a:rPr>
              <a:t>05  —  PROJECT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365760" y="411480"/>
            <a:ext cx="7315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FFFFFF"/>
                </a:solidFill>
              </a:rPr>
              <a:t>Flutter Mobile Apps (iOS/Android)</a:t>
            </a:r>
            <a:endParaRPr lang="en-US" sz="2400" dirty="0"/>
          </a:p>
        </p:txBody>
      </p:sp>
      <p:sp>
        <p:nvSpPr>
          <p:cNvPr id="5" name="Shape 3"/>
          <p:cNvSpPr/>
          <p:nvPr/>
        </p:nvSpPr>
        <p:spPr>
          <a:xfrm>
            <a:off x="365760" y="914400"/>
            <a:ext cx="2011680" cy="3383280"/>
          </a:xfrm>
          <a:prstGeom prst="roundRect">
            <a:avLst>
              <a:gd name="adj" fmla="val 3636"/>
            </a:avLst>
          </a:prstGeom>
          <a:solidFill>
            <a:srgbClr val="2D2D44"/>
          </a:solidFill>
          <a:ln/>
        </p:spPr>
      </p:sp>
      <p:pic>
        <p:nvPicPr>
          <p:cNvPr id="6" name="Image 0" descr="/sessions/wizardly-funny-edison/mnt/port 2/images/projects/app/franklin/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005840"/>
            <a:ext cx="1828800" cy="182880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457200" y="2926080"/>
            <a:ext cx="1828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b="1" dirty="0">
                <a:solidFill>
                  <a:srgbClr val="FFFFFF"/>
                </a:solidFill>
              </a:rPr>
              <a:t>Franklin Flow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457200" y="3200400"/>
            <a:ext cx="18288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F59E0B"/>
                </a:solidFill>
              </a:rPr>
              <a:t>Self Management</a:t>
            </a:r>
            <a:endParaRPr lang="en-US" sz="900" dirty="0"/>
          </a:p>
        </p:txBody>
      </p:sp>
      <p:sp>
        <p:nvSpPr>
          <p:cNvPr id="9" name="Text 6"/>
          <p:cNvSpPr/>
          <p:nvPr/>
        </p:nvSpPr>
        <p:spPr>
          <a:xfrm>
            <a:off x="457200" y="3474720"/>
            <a:ext cx="1828800" cy="6400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800" dirty="0">
                <a:solidFill>
                  <a:srgbClr val="9CA3AF"/>
                </a:solidFill>
              </a:rPr>
              <a:t>자기관리앱, MVVM Pattern</a:t>
            </a:r>
            <a:endParaRPr lang="en-US" sz="800" dirty="0"/>
          </a:p>
        </p:txBody>
      </p:sp>
      <p:sp>
        <p:nvSpPr>
          <p:cNvPr id="10" name="Shape 7"/>
          <p:cNvSpPr/>
          <p:nvPr/>
        </p:nvSpPr>
        <p:spPr>
          <a:xfrm>
            <a:off x="2560320" y="914400"/>
            <a:ext cx="2011680" cy="3383280"/>
          </a:xfrm>
          <a:prstGeom prst="roundRect">
            <a:avLst>
              <a:gd name="adj" fmla="val 3636"/>
            </a:avLst>
          </a:prstGeom>
          <a:solidFill>
            <a:srgbClr val="2D2D44"/>
          </a:solidFill>
          <a:ln/>
        </p:spPr>
      </p:sp>
      <p:pic>
        <p:nvPicPr>
          <p:cNvPr id="11" name="Image 1" descr="/sessions/wizardly-funny-edison/mnt/port 2/images/projects/app/mango/1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760" y="1005840"/>
            <a:ext cx="1828800" cy="182880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2651760" y="2926080"/>
            <a:ext cx="1828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b="1" dirty="0">
                <a:solidFill>
                  <a:srgbClr val="FFFFFF"/>
                </a:solidFill>
              </a:rPr>
              <a:t>Mango Vocabulary</a:t>
            </a:r>
            <a:endParaRPr lang="en-US" sz="1100" dirty="0"/>
          </a:p>
        </p:txBody>
      </p:sp>
      <p:sp>
        <p:nvSpPr>
          <p:cNvPr id="13" name="Text 9"/>
          <p:cNvSpPr/>
          <p:nvPr/>
        </p:nvSpPr>
        <p:spPr>
          <a:xfrm>
            <a:off x="2651760" y="3200400"/>
            <a:ext cx="18288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F59E0B"/>
                </a:solidFill>
              </a:rPr>
              <a:t>Word Learning</a:t>
            </a:r>
            <a:endParaRPr lang="en-US" sz="900" dirty="0"/>
          </a:p>
        </p:txBody>
      </p:sp>
      <p:sp>
        <p:nvSpPr>
          <p:cNvPr id="14" name="Text 10"/>
          <p:cNvSpPr/>
          <p:nvPr/>
        </p:nvSpPr>
        <p:spPr>
          <a:xfrm>
            <a:off x="2651760" y="3474720"/>
            <a:ext cx="1828800" cy="6400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800" dirty="0">
                <a:solidFill>
                  <a:srgbClr val="9CA3AF"/>
                </a:solidFill>
              </a:rPr>
              <a:t>단어암기, Firebase 연동</a:t>
            </a:r>
            <a:endParaRPr lang="en-US" sz="800" dirty="0"/>
          </a:p>
        </p:txBody>
      </p:sp>
      <p:sp>
        <p:nvSpPr>
          <p:cNvPr id="15" name="Shape 11"/>
          <p:cNvSpPr/>
          <p:nvPr/>
        </p:nvSpPr>
        <p:spPr>
          <a:xfrm>
            <a:off x="4754880" y="914400"/>
            <a:ext cx="2011680" cy="3383280"/>
          </a:xfrm>
          <a:prstGeom prst="roundRect">
            <a:avLst>
              <a:gd name="adj" fmla="val 3636"/>
            </a:avLst>
          </a:prstGeom>
          <a:solidFill>
            <a:srgbClr val="2D2D44"/>
          </a:solidFill>
          <a:ln/>
        </p:spPr>
      </p:sp>
      <p:pic>
        <p:nvPicPr>
          <p:cNvPr id="16" name="Image 2" descr="/sessions/wizardly-funny-edison/mnt/port 2/images/projects/app/ferret/1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320" y="1005840"/>
            <a:ext cx="1828800" cy="182880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4846320" y="2926080"/>
            <a:ext cx="1828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b="1" dirty="0">
                <a:solidFill>
                  <a:srgbClr val="FFFFFF"/>
                </a:solidFill>
              </a:rPr>
              <a:t>Ferret</a:t>
            </a:r>
            <a:endParaRPr lang="en-US" sz="1100" dirty="0"/>
          </a:p>
        </p:txBody>
      </p:sp>
      <p:sp>
        <p:nvSpPr>
          <p:cNvPr id="18" name="Text 13"/>
          <p:cNvSpPr/>
          <p:nvPr/>
        </p:nvSpPr>
        <p:spPr>
          <a:xfrm>
            <a:off x="4846320" y="3200400"/>
            <a:ext cx="18288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F59E0B"/>
                </a:solidFill>
              </a:rPr>
              <a:t>Allowance Manager</a:t>
            </a:r>
            <a:endParaRPr lang="en-US" sz="900" dirty="0"/>
          </a:p>
        </p:txBody>
      </p:sp>
      <p:sp>
        <p:nvSpPr>
          <p:cNvPr id="19" name="Text 14"/>
          <p:cNvSpPr/>
          <p:nvPr/>
        </p:nvSpPr>
        <p:spPr>
          <a:xfrm>
            <a:off x="4846320" y="3474720"/>
            <a:ext cx="1828800" cy="6400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800" dirty="0">
                <a:solidFill>
                  <a:srgbClr val="9CA3AF"/>
                </a:solidFill>
              </a:rPr>
              <a:t>용돈관리, 가족일정</a:t>
            </a:r>
            <a:endParaRPr lang="en-US" sz="800" dirty="0"/>
          </a:p>
        </p:txBody>
      </p:sp>
      <p:sp>
        <p:nvSpPr>
          <p:cNvPr id="20" name="Shape 15"/>
          <p:cNvSpPr/>
          <p:nvPr/>
        </p:nvSpPr>
        <p:spPr>
          <a:xfrm>
            <a:off x="6949440" y="914400"/>
            <a:ext cx="2011680" cy="3383280"/>
          </a:xfrm>
          <a:prstGeom prst="roundRect">
            <a:avLst>
              <a:gd name="adj" fmla="val 3636"/>
            </a:avLst>
          </a:prstGeom>
          <a:solidFill>
            <a:srgbClr val="2D2D44"/>
          </a:solidFill>
          <a:ln/>
        </p:spPr>
      </p:sp>
      <p:pic>
        <p:nvPicPr>
          <p:cNvPr id="21" name="Image 3" descr="/sessions/wizardly-funny-edison/mnt/port 2/images/projects/app/dot/1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880" y="1005840"/>
            <a:ext cx="1828800" cy="1828800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040880" y="2926080"/>
            <a:ext cx="1828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b="1" dirty="0">
                <a:solidFill>
                  <a:srgbClr val="FFFFFF"/>
                </a:solidFill>
              </a:rPr>
              <a:t>Dot Todo</a:t>
            </a:r>
            <a:endParaRPr lang="en-US" sz="1100" dirty="0"/>
          </a:p>
        </p:txBody>
      </p:sp>
      <p:sp>
        <p:nvSpPr>
          <p:cNvPr id="23" name="Text 17"/>
          <p:cNvSpPr/>
          <p:nvPr/>
        </p:nvSpPr>
        <p:spPr>
          <a:xfrm>
            <a:off x="7040880" y="3200400"/>
            <a:ext cx="18288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F59E0B"/>
                </a:solidFill>
              </a:rPr>
              <a:t>Task Manager</a:t>
            </a:r>
            <a:endParaRPr lang="en-US" sz="900" dirty="0"/>
          </a:p>
        </p:txBody>
      </p:sp>
      <p:sp>
        <p:nvSpPr>
          <p:cNvPr id="24" name="Text 18"/>
          <p:cNvSpPr/>
          <p:nvPr/>
        </p:nvSpPr>
        <p:spPr>
          <a:xfrm>
            <a:off x="7040880" y="3474720"/>
            <a:ext cx="1828800" cy="6400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800" dirty="0">
                <a:solidFill>
                  <a:srgbClr val="9CA3AF"/>
                </a:solidFill>
              </a:rPr>
              <a:t>할일관리, FCM Push</a:t>
            </a:r>
            <a:endParaRPr lang="en-US" sz="800" dirty="0"/>
          </a:p>
        </p:txBody>
      </p:sp>
      <p:sp>
        <p:nvSpPr>
          <p:cNvPr id="25" name="Text 19"/>
          <p:cNvSpPr/>
          <p:nvPr/>
        </p:nvSpPr>
        <p:spPr>
          <a:xfrm>
            <a:off x="365760" y="4480560"/>
            <a:ext cx="82296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900" dirty="0">
                <a:solidFill>
                  <a:srgbClr val="9CA3AF"/>
                </a:solidFill>
              </a:rPr>
              <a:t>All apps built with Claude Code / Flutter / Firebase / MVVM Pattern / Clean Architecture</a:t>
            </a:r>
            <a:endParaRPr lang="en-US" sz="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1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73152" cy="5143500"/>
          </a:xfrm>
          <a:prstGeom prst="rect">
            <a:avLst/>
          </a:prstGeom>
          <a:solidFill>
            <a:srgbClr val="F59E0B"/>
          </a:solidFill>
          <a:ln/>
        </p:spPr>
      </p:sp>
      <p:sp>
        <p:nvSpPr>
          <p:cNvPr id="3" name="Text 1"/>
          <p:cNvSpPr/>
          <p:nvPr/>
        </p:nvSpPr>
        <p:spPr>
          <a:xfrm>
            <a:off x="365760" y="228600"/>
            <a:ext cx="36576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dirty="0">
                <a:solidFill>
                  <a:srgbClr val="9CA3AF"/>
                </a:solidFill>
              </a:rPr>
              <a:t>06  —  PROJECT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365760" y="411480"/>
            <a:ext cx="73152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FFFFFF"/>
                </a:solidFill>
              </a:rPr>
              <a:t>Kiosk Systems</a:t>
            </a:r>
            <a:endParaRPr lang="en-US" sz="2400" dirty="0"/>
          </a:p>
        </p:txBody>
      </p:sp>
      <p:sp>
        <p:nvSpPr>
          <p:cNvPr id="5" name="Shape 3"/>
          <p:cNvSpPr/>
          <p:nvPr/>
        </p:nvSpPr>
        <p:spPr>
          <a:xfrm>
            <a:off x="365760" y="914400"/>
            <a:ext cx="2743200" cy="1645920"/>
          </a:xfrm>
          <a:prstGeom prst="roundRect">
            <a:avLst>
              <a:gd name="adj" fmla="val 4444"/>
            </a:avLst>
          </a:prstGeom>
          <a:solidFill>
            <a:srgbClr val="2D2D44"/>
          </a:solidFill>
          <a:ln/>
        </p:spPr>
      </p:sp>
      <p:pic>
        <p:nvPicPr>
          <p:cNvPr id="6" name="Image 0" descr="/sessions/wizardly-funny-edison/mnt/port 2/images/projects/woori/1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005840"/>
            <a:ext cx="1188720" cy="91440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737360" y="1097280"/>
            <a:ext cx="12801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FFFFFF"/>
                </a:solidFill>
              </a:rPr>
              <a:t>Woori Bank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1737360" y="1371600"/>
            <a:ext cx="128016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F59E0B"/>
                </a:solidFill>
              </a:rPr>
              <a:t>Banking Kiosk</a:t>
            </a:r>
            <a:endParaRPr lang="en-US" sz="800" dirty="0"/>
          </a:p>
        </p:txBody>
      </p:sp>
      <p:sp>
        <p:nvSpPr>
          <p:cNvPr id="9" name="Text 6"/>
          <p:cNvSpPr/>
          <p:nvPr/>
        </p:nvSpPr>
        <p:spPr>
          <a:xfrm>
            <a:off x="1737360" y="1600200"/>
            <a:ext cx="128016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9CA3AF"/>
                </a:solidFill>
              </a:rPr>
              <a:t>2012</a:t>
            </a:r>
            <a:endParaRPr lang="en-US" sz="800" dirty="0"/>
          </a:p>
        </p:txBody>
      </p:sp>
      <p:sp>
        <p:nvSpPr>
          <p:cNvPr id="10" name="Shape 7"/>
          <p:cNvSpPr/>
          <p:nvPr/>
        </p:nvSpPr>
        <p:spPr>
          <a:xfrm>
            <a:off x="3291840" y="914400"/>
            <a:ext cx="2743200" cy="1645920"/>
          </a:xfrm>
          <a:prstGeom prst="roundRect">
            <a:avLst>
              <a:gd name="adj" fmla="val 4444"/>
            </a:avLst>
          </a:prstGeom>
          <a:solidFill>
            <a:srgbClr val="2D2D44"/>
          </a:solidFill>
          <a:ln/>
        </p:spPr>
      </p:sp>
      <p:pic>
        <p:nvPicPr>
          <p:cNvPr id="11" name="Image 1" descr="/sessions/wizardly-funny-edison/mnt/port 2/images/projects/keb/1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280" y="1005840"/>
            <a:ext cx="1188720" cy="91440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4663440" y="1097280"/>
            <a:ext cx="12801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FFFFFF"/>
                </a:solidFill>
              </a:rPr>
              <a:t>KEB Hana Bank</a:t>
            </a:r>
            <a:endParaRPr lang="en-US" sz="1000" dirty="0"/>
          </a:p>
        </p:txBody>
      </p:sp>
      <p:sp>
        <p:nvSpPr>
          <p:cNvPr id="13" name="Text 9"/>
          <p:cNvSpPr/>
          <p:nvPr/>
        </p:nvSpPr>
        <p:spPr>
          <a:xfrm>
            <a:off x="4663440" y="1371600"/>
            <a:ext cx="128016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F59E0B"/>
                </a:solidFill>
              </a:rPr>
              <a:t>Banking Kiosk</a:t>
            </a:r>
            <a:endParaRPr lang="en-US" sz="800" dirty="0"/>
          </a:p>
        </p:txBody>
      </p:sp>
      <p:sp>
        <p:nvSpPr>
          <p:cNvPr id="14" name="Text 10"/>
          <p:cNvSpPr/>
          <p:nvPr/>
        </p:nvSpPr>
        <p:spPr>
          <a:xfrm>
            <a:off x="4663440" y="1600200"/>
            <a:ext cx="128016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9CA3AF"/>
                </a:solidFill>
              </a:rPr>
              <a:t>2013</a:t>
            </a:r>
            <a:endParaRPr lang="en-US" sz="800" dirty="0"/>
          </a:p>
        </p:txBody>
      </p:sp>
      <p:sp>
        <p:nvSpPr>
          <p:cNvPr id="15" name="Shape 11"/>
          <p:cNvSpPr/>
          <p:nvPr/>
        </p:nvSpPr>
        <p:spPr>
          <a:xfrm>
            <a:off x="6217920" y="914400"/>
            <a:ext cx="2743200" cy="1645920"/>
          </a:xfrm>
          <a:prstGeom prst="roundRect">
            <a:avLst>
              <a:gd name="adj" fmla="val 4444"/>
            </a:avLst>
          </a:prstGeom>
          <a:solidFill>
            <a:srgbClr val="2D2D44"/>
          </a:solidFill>
          <a:ln/>
        </p:spPr>
      </p:sp>
      <p:pic>
        <p:nvPicPr>
          <p:cNvPr id="16" name="Image 2" descr="/sessions/wizardly-funny-edison/mnt/port 2/images/projects/hd/1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0" y="1005840"/>
            <a:ext cx="1188720" cy="91440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7589520" y="1097280"/>
            <a:ext cx="12801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FFFFFF"/>
                </a:solidFill>
              </a:rPr>
              <a:t>Hyundai CIMS</a:t>
            </a:r>
            <a:endParaRPr lang="en-US" sz="1000" dirty="0"/>
          </a:p>
        </p:txBody>
      </p:sp>
      <p:sp>
        <p:nvSpPr>
          <p:cNvPr id="18" name="Text 13"/>
          <p:cNvSpPr/>
          <p:nvPr/>
        </p:nvSpPr>
        <p:spPr>
          <a:xfrm>
            <a:off x="7589520" y="1371600"/>
            <a:ext cx="128016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F59E0B"/>
                </a:solidFill>
              </a:rPr>
              <a:t>Contact Center</a:t>
            </a:r>
            <a:endParaRPr lang="en-US" sz="800" dirty="0"/>
          </a:p>
        </p:txBody>
      </p:sp>
      <p:sp>
        <p:nvSpPr>
          <p:cNvPr id="19" name="Text 14"/>
          <p:cNvSpPr/>
          <p:nvPr/>
        </p:nvSpPr>
        <p:spPr>
          <a:xfrm>
            <a:off x="7589520" y="1600200"/>
            <a:ext cx="128016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9CA3AF"/>
                </a:solidFill>
              </a:rPr>
              <a:t>2013</a:t>
            </a:r>
            <a:endParaRPr lang="en-US" sz="800" dirty="0"/>
          </a:p>
        </p:txBody>
      </p:sp>
      <p:sp>
        <p:nvSpPr>
          <p:cNvPr id="20" name="Shape 15"/>
          <p:cNvSpPr/>
          <p:nvPr/>
        </p:nvSpPr>
        <p:spPr>
          <a:xfrm>
            <a:off x="365760" y="2743200"/>
            <a:ext cx="2743200" cy="1645920"/>
          </a:xfrm>
          <a:prstGeom prst="roundRect">
            <a:avLst>
              <a:gd name="adj" fmla="val 4444"/>
            </a:avLst>
          </a:prstGeom>
          <a:solidFill>
            <a:srgbClr val="2D2D44"/>
          </a:solidFill>
          <a:ln/>
        </p:spPr>
      </p:sp>
      <p:pic>
        <p:nvPicPr>
          <p:cNvPr id="21" name="Image 3" descr="/sessions/wizardly-funny-edison/mnt/port 2/images/projects/lf/1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834640"/>
            <a:ext cx="1188720" cy="914400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737360" y="2926080"/>
            <a:ext cx="12801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FFFFFF"/>
                </a:solidFill>
              </a:rPr>
              <a:t>Ralph Lauren</a:t>
            </a:r>
            <a:endParaRPr lang="en-US" sz="1000" dirty="0"/>
          </a:p>
        </p:txBody>
      </p:sp>
      <p:sp>
        <p:nvSpPr>
          <p:cNvPr id="23" name="Text 17"/>
          <p:cNvSpPr/>
          <p:nvPr/>
        </p:nvSpPr>
        <p:spPr>
          <a:xfrm>
            <a:off x="1737360" y="3200400"/>
            <a:ext cx="128016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F59E0B"/>
                </a:solidFill>
              </a:rPr>
              <a:t>Promotion Kiosk</a:t>
            </a:r>
            <a:endParaRPr lang="en-US" sz="800" dirty="0"/>
          </a:p>
        </p:txBody>
      </p:sp>
      <p:sp>
        <p:nvSpPr>
          <p:cNvPr id="24" name="Text 18"/>
          <p:cNvSpPr/>
          <p:nvPr/>
        </p:nvSpPr>
        <p:spPr>
          <a:xfrm>
            <a:off x="1737360" y="3429000"/>
            <a:ext cx="128016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9CA3AF"/>
                </a:solidFill>
              </a:rPr>
              <a:t>2013</a:t>
            </a:r>
            <a:endParaRPr lang="en-US" sz="800" dirty="0"/>
          </a:p>
        </p:txBody>
      </p:sp>
      <p:sp>
        <p:nvSpPr>
          <p:cNvPr id="25" name="Shape 19"/>
          <p:cNvSpPr/>
          <p:nvPr/>
        </p:nvSpPr>
        <p:spPr>
          <a:xfrm>
            <a:off x="3291840" y="2743200"/>
            <a:ext cx="2743200" cy="1645920"/>
          </a:xfrm>
          <a:prstGeom prst="roundRect">
            <a:avLst>
              <a:gd name="adj" fmla="val 4444"/>
            </a:avLst>
          </a:prstGeom>
          <a:solidFill>
            <a:srgbClr val="2D2D44"/>
          </a:solidFill>
          <a:ln/>
        </p:spPr>
      </p:sp>
      <p:pic>
        <p:nvPicPr>
          <p:cNvPr id="26" name="Image 4" descr="/sessions/wizardly-funny-edison/mnt/port 2/images/projects/jeju/1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280" y="2834640"/>
            <a:ext cx="1188720" cy="914400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4663440" y="2926080"/>
            <a:ext cx="12801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FFFFFF"/>
                </a:solidFill>
              </a:rPr>
              <a:t>Renewable Energy</a:t>
            </a:r>
            <a:endParaRPr lang="en-US" sz="1000" dirty="0"/>
          </a:p>
        </p:txBody>
      </p:sp>
      <p:sp>
        <p:nvSpPr>
          <p:cNvPr id="28" name="Text 21"/>
          <p:cNvSpPr/>
          <p:nvPr/>
        </p:nvSpPr>
        <p:spPr>
          <a:xfrm>
            <a:off x="4663440" y="3200400"/>
            <a:ext cx="128016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F59E0B"/>
                </a:solidFill>
              </a:rPr>
              <a:t>Monitoring System</a:t>
            </a:r>
            <a:endParaRPr lang="en-US" sz="800" dirty="0"/>
          </a:p>
        </p:txBody>
      </p:sp>
      <p:sp>
        <p:nvSpPr>
          <p:cNvPr id="29" name="Text 22"/>
          <p:cNvSpPr/>
          <p:nvPr/>
        </p:nvSpPr>
        <p:spPr>
          <a:xfrm>
            <a:off x="4663440" y="3429000"/>
            <a:ext cx="128016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9CA3AF"/>
                </a:solidFill>
              </a:rPr>
              <a:t>2013</a:t>
            </a:r>
            <a:endParaRPr lang="en-US" sz="800" dirty="0"/>
          </a:p>
        </p:txBody>
      </p:sp>
      <p:sp>
        <p:nvSpPr>
          <p:cNvPr id="30" name="Shape 23"/>
          <p:cNvSpPr/>
          <p:nvPr/>
        </p:nvSpPr>
        <p:spPr>
          <a:xfrm>
            <a:off x="6217920" y="2743200"/>
            <a:ext cx="2743200" cy="1645920"/>
          </a:xfrm>
          <a:prstGeom prst="roundRect">
            <a:avLst>
              <a:gd name="adj" fmla="val 4444"/>
            </a:avLst>
          </a:prstGeom>
          <a:solidFill>
            <a:srgbClr val="2D2D44"/>
          </a:solidFill>
          <a:ln/>
        </p:spPr>
      </p:sp>
      <p:pic>
        <p:nvPicPr>
          <p:cNvPr id="31" name="Image 5" descr="/sessions/wizardly-funny-edison/mnt/port 2/images/projects/adidas/1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9360" y="2834640"/>
            <a:ext cx="1188720" cy="914400"/>
          </a:xfrm>
          <a:prstGeom prst="rect">
            <a:avLst/>
          </a:prstGeom>
        </p:spPr>
      </p:pic>
      <p:sp>
        <p:nvSpPr>
          <p:cNvPr id="32" name="Text 24"/>
          <p:cNvSpPr/>
          <p:nvPr/>
        </p:nvSpPr>
        <p:spPr>
          <a:xfrm>
            <a:off x="7589520" y="2926080"/>
            <a:ext cx="128016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000" b="1" dirty="0">
                <a:solidFill>
                  <a:srgbClr val="FFFFFF"/>
                </a:solidFill>
              </a:rPr>
              <a:t>Adidas / Hanwha</a:t>
            </a:r>
            <a:endParaRPr lang="en-US" sz="1000" dirty="0"/>
          </a:p>
        </p:txBody>
      </p:sp>
      <p:sp>
        <p:nvSpPr>
          <p:cNvPr id="33" name="Text 25"/>
          <p:cNvSpPr/>
          <p:nvPr/>
        </p:nvSpPr>
        <p:spPr>
          <a:xfrm>
            <a:off x="7589520" y="3200400"/>
            <a:ext cx="128016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F59E0B"/>
                </a:solidFill>
              </a:rPr>
              <a:t>Promotion Kiosk</a:t>
            </a:r>
            <a:endParaRPr lang="en-US" sz="800" dirty="0"/>
          </a:p>
        </p:txBody>
      </p:sp>
      <p:sp>
        <p:nvSpPr>
          <p:cNvPr id="34" name="Text 26"/>
          <p:cNvSpPr/>
          <p:nvPr/>
        </p:nvSpPr>
        <p:spPr>
          <a:xfrm>
            <a:off x="7589520" y="3429000"/>
            <a:ext cx="128016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9CA3AF"/>
                </a:solidFill>
              </a:rPr>
              <a:t>2010</a:t>
            </a:r>
            <a:endParaRPr lang="en-US" sz="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1A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73152" cy="5143500"/>
          </a:xfrm>
          <a:prstGeom prst="rect">
            <a:avLst/>
          </a:prstGeom>
          <a:solidFill>
            <a:srgbClr val="F59E0B"/>
          </a:solidFill>
          <a:ln/>
        </p:spPr>
      </p:sp>
      <p:sp>
        <p:nvSpPr>
          <p:cNvPr id="3" name="Text 1"/>
          <p:cNvSpPr/>
          <p:nvPr/>
        </p:nvSpPr>
        <p:spPr>
          <a:xfrm>
            <a:off x="457200" y="731520"/>
            <a:ext cx="82296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F59E0B"/>
                </a:solidFill>
              </a:rPr>
              <a:t>THANK YOU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457200" y="109728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200" b="1" dirty="0">
                <a:solidFill>
                  <a:srgbClr val="FFFFFF"/>
                </a:solidFill>
              </a:rPr>
              <a:t>Let's Work Together</a:t>
            </a:r>
            <a:endParaRPr lang="en-US" sz="4200" dirty="0"/>
          </a:p>
        </p:txBody>
      </p:sp>
      <p:sp>
        <p:nvSpPr>
          <p:cNvPr id="5" name="Shape 3"/>
          <p:cNvSpPr/>
          <p:nvPr/>
        </p:nvSpPr>
        <p:spPr>
          <a:xfrm>
            <a:off x="2194560" y="2011680"/>
            <a:ext cx="502920" cy="502920"/>
          </a:xfrm>
          <a:prstGeom prst="ellipse">
            <a:avLst/>
          </a:prstGeom>
          <a:solidFill>
            <a:srgbClr val="2D2D44"/>
          </a:solidFill>
          <a:ln w="12700">
            <a:solidFill>
              <a:srgbClr val="F59E0B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194560" y="2011680"/>
            <a:ext cx="50292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FFFFFF"/>
                </a:solidFill>
              </a:rPr>
              <a:t>@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1828800" y="2651760"/>
            <a:ext cx="128016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9CA3AF"/>
                </a:solidFill>
              </a:rPr>
              <a:t>EMAIL</a:t>
            </a:r>
            <a:endParaRPr lang="en-US" sz="900" dirty="0"/>
          </a:p>
        </p:txBody>
      </p:sp>
      <p:sp>
        <p:nvSpPr>
          <p:cNvPr id="8" name="Text 6"/>
          <p:cNvSpPr/>
          <p:nvPr/>
        </p:nvSpPr>
        <p:spPr>
          <a:xfrm>
            <a:off x="1554480" y="2880360"/>
            <a:ext cx="1828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FFFFFF"/>
                </a:solidFill>
              </a:rPr>
              <a:t>buelmanager@gmail.com</a:t>
            </a:r>
            <a:endParaRPr lang="en-US" sz="1100" dirty="0"/>
          </a:p>
        </p:txBody>
      </p:sp>
      <p:sp>
        <p:nvSpPr>
          <p:cNvPr id="9" name="Shape 7"/>
          <p:cNvSpPr/>
          <p:nvPr/>
        </p:nvSpPr>
        <p:spPr>
          <a:xfrm>
            <a:off x="4480560" y="2011680"/>
            <a:ext cx="502920" cy="502920"/>
          </a:xfrm>
          <a:prstGeom prst="ellipse">
            <a:avLst/>
          </a:prstGeom>
          <a:solidFill>
            <a:srgbClr val="2D2D44"/>
          </a:solidFill>
          <a:ln w="12700">
            <a:solidFill>
              <a:srgbClr val="F59E0B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4480560" y="2011680"/>
            <a:ext cx="50292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FFFFFF"/>
                </a:solidFill>
              </a:rPr>
              <a:t>GH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4114800" y="2651760"/>
            <a:ext cx="128016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9CA3AF"/>
                </a:solidFill>
              </a:rPr>
              <a:t>GITHUB</a:t>
            </a:r>
            <a:endParaRPr lang="en-US" sz="900" dirty="0"/>
          </a:p>
        </p:txBody>
      </p:sp>
      <p:sp>
        <p:nvSpPr>
          <p:cNvPr id="12" name="Text 10"/>
          <p:cNvSpPr/>
          <p:nvPr/>
        </p:nvSpPr>
        <p:spPr>
          <a:xfrm>
            <a:off x="3840480" y="2880360"/>
            <a:ext cx="1828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FFFFFF"/>
                </a:solidFill>
              </a:rPr>
              <a:t>github.com</a:t>
            </a:r>
            <a:endParaRPr lang="en-US" sz="1100" dirty="0"/>
          </a:p>
        </p:txBody>
      </p:sp>
      <p:sp>
        <p:nvSpPr>
          <p:cNvPr id="13" name="Shape 11"/>
          <p:cNvSpPr/>
          <p:nvPr/>
        </p:nvSpPr>
        <p:spPr>
          <a:xfrm>
            <a:off x="6766560" y="2011680"/>
            <a:ext cx="502920" cy="502920"/>
          </a:xfrm>
          <a:prstGeom prst="ellipse">
            <a:avLst/>
          </a:prstGeom>
          <a:solidFill>
            <a:srgbClr val="2D2D44"/>
          </a:solidFill>
          <a:ln w="12700">
            <a:solidFill>
              <a:srgbClr val="F59E0B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6766560" y="2011680"/>
            <a:ext cx="50292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FFFFFF"/>
                </a:solidFill>
              </a:rPr>
              <a:t>KR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6400800" y="2651760"/>
            <a:ext cx="128016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900" dirty="0">
                <a:solidFill>
                  <a:srgbClr val="9CA3AF"/>
                </a:solidFill>
              </a:rPr>
              <a:t>LOCATION</a:t>
            </a:r>
            <a:endParaRPr lang="en-US" sz="900" dirty="0"/>
          </a:p>
        </p:txBody>
      </p:sp>
      <p:sp>
        <p:nvSpPr>
          <p:cNvPr id="16" name="Text 14"/>
          <p:cNvSpPr/>
          <p:nvPr/>
        </p:nvSpPr>
        <p:spPr>
          <a:xfrm>
            <a:off x="6126480" y="2880360"/>
            <a:ext cx="1828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FFFFFF"/>
                </a:solidFill>
              </a:rPr>
              <a:t>Seoul, South Korea</a:t>
            </a:r>
            <a:endParaRPr lang="en-US" sz="1100" dirty="0"/>
          </a:p>
        </p:txBody>
      </p:sp>
      <p:sp>
        <p:nvSpPr>
          <p:cNvPr id="17" name="Shape 15"/>
          <p:cNvSpPr/>
          <p:nvPr/>
        </p:nvSpPr>
        <p:spPr>
          <a:xfrm>
            <a:off x="3977640" y="3474720"/>
            <a:ext cx="731520" cy="731520"/>
          </a:xfrm>
          <a:prstGeom prst="ellipse">
            <a:avLst/>
          </a:prstGeom>
          <a:solidFill>
            <a:srgbClr val="F59E0B"/>
          </a:solidFill>
          <a:ln/>
        </p:spPr>
      </p:sp>
      <p:sp>
        <p:nvSpPr>
          <p:cNvPr id="18" name="Text 16"/>
          <p:cNvSpPr/>
          <p:nvPr/>
        </p:nvSpPr>
        <p:spPr>
          <a:xfrm>
            <a:off x="3977640" y="3474720"/>
            <a:ext cx="73152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1A1A2E"/>
                </a:solidFill>
              </a:rPr>
              <a:t>CW</a:t>
            </a:r>
            <a:endParaRPr lang="en-US" sz="2400" dirty="0"/>
          </a:p>
        </p:txBody>
      </p:sp>
      <p:sp>
        <p:nvSpPr>
          <p:cNvPr id="19" name="Text 17"/>
          <p:cNvSpPr/>
          <p:nvPr/>
        </p:nvSpPr>
        <p:spPr>
          <a:xfrm>
            <a:off x="457200" y="4297680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FFFFFF"/>
                </a:solidFill>
              </a:rPr>
              <a:t>Won Chulhee</a:t>
            </a:r>
            <a:endParaRPr lang="en-US" sz="2000" dirty="0"/>
          </a:p>
        </p:txBody>
      </p:sp>
      <p:sp>
        <p:nvSpPr>
          <p:cNvPr id="20" name="Text 18"/>
          <p:cNvSpPr/>
          <p:nvPr/>
        </p:nvSpPr>
        <p:spPr>
          <a:xfrm>
            <a:off x="457200" y="457200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F59E0B"/>
                </a:solidFill>
              </a:rPr>
              <a:t>Full-stack Developer</a:t>
            </a:r>
            <a:endParaRPr lang="en-US" sz="1200" dirty="0"/>
          </a:p>
        </p:txBody>
      </p:sp>
      <p:sp>
        <p:nvSpPr>
          <p:cNvPr id="21" name="Text 19"/>
          <p:cNvSpPr/>
          <p:nvPr/>
        </p:nvSpPr>
        <p:spPr>
          <a:xfrm>
            <a:off x="457200" y="4754880"/>
            <a:ext cx="82296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800" dirty="0">
                <a:solidFill>
                  <a:srgbClr val="9CA3AF"/>
                </a:solidFill>
              </a:rPr>
              <a:t>© 2025 Won Chulhee. All Rights Reserved.</a:t>
            </a:r>
            <a:endParaRPr lang="en-US" sz="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 - Won Chulhee</dc:title>
  <dc:subject>Full-stack Developer Portfolio</dc:subject>
  <dc:creator>Won Chulhee</dc:creator>
  <cp:lastModifiedBy>Won Chulhee</cp:lastModifiedBy>
  <cp:revision>1</cp:revision>
  <dcterms:created xsi:type="dcterms:W3CDTF">2026-01-22T05:35:55Z</dcterms:created>
  <dcterms:modified xsi:type="dcterms:W3CDTF">2026-01-22T05:35:55Z</dcterms:modified>
</cp:coreProperties>
</file>